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57" r:id="rId2"/>
    <p:sldId id="291" r:id="rId3"/>
    <p:sldId id="267" r:id="rId4"/>
    <p:sldId id="279" r:id="rId5"/>
    <p:sldId id="269" r:id="rId6"/>
    <p:sldId id="280" r:id="rId7"/>
    <p:sldId id="264" r:id="rId8"/>
    <p:sldId id="262" r:id="rId9"/>
    <p:sldId id="260" r:id="rId10"/>
    <p:sldId id="272" r:id="rId11"/>
    <p:sldId id="273" r:id="rId12"/>
    <p:sldId id="274" r:id="rId13"/>
    <p:sldId id="275" r:id="rId14"/>
    <p:sldId id="276" r:id="rId15"/>
    <p:sldId id="277" r:id="rId16"/>
    <p:sldId id="265" r:id="rId17"/>
    <p:sldId id="259" r:id="rId18"/>
    <p:sldId id="290" r:id="rId19"/>
    <p:sldId id="261" r:id="rId20"/>
    <p:sldId id="266" r:id="rId21"/>
    <p:sldId id="278" r:id="rId22"/>
    <p:sldId id="281" r:id="rId23"/>
    <p:sldId id="288" r:id="rId24"/>
    <p:sldId id="289" r:id="rId25"/>
    <p:sldId id="282" r:id="rId26"/>
    <p:sldId id="270" r:id="rId27"/>
    <p:sldId id="271" r:id="rId28"/>
    <p:sldId id="285" r:id="rId29"/>
    <p:sldId id="283" r:id="rId30"/>
    <p:sldId id="263" r:id="rId31"/>
    <p:sldId id="286" r:id="rId32"/>
    <p:sldId id="284" r:id="rId33"/>
    <p:sldId id="258" r:id="rId34"/>
    <p:sldId id="287" r:id="rId35"/>
    <p:sldId id="26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7"/>
    <p:restoredTop sz="59615"/>
  </p:normalViewPr>
  <p:slideViewPr>
    <p:cSldViewPr snapToGrid="0" snapToObjects="1">
      <p:cViewPr varScale="1">
        <p:scale>
          <a:sx n="44" d="100"/>
          <a:sy n="44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880CA-D7D2-BB44-9299-3902BCEB5C8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38330-152C-414A-8416-D7D70840A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7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4570af78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4570af786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92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38330-152C-414A-8416-D7D70840A9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0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8330-152C-414A-8416-D7D70840A9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42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5A40E-FAF9-D740-A35B-8EAD5301F7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82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38330-152C-414A-8416-D7D70840A9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85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8330-152C-414A-8416-D7D70840A9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14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8330-152C-414A-8416-D7D70840A9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39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ksarn.org</a:t>
            </a:r>
            <a:r>
              <a:rPr lang="en-US" dirty="0"/>
              <a:t>/courses/creating-accessible-digital-documents/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38330-152C-414A-8416-D7D70840A9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26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38330-152C-414A-8416-D7D70840A9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98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38330-152C-414A-8416-D7D70840A9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55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Inaccessible webpage: http://</a:t>
            </a:r>
            <a:r>
              <a:rPr lang="en-US" dirty="0" err="1"/>
              <a:t>www.washington.edu</a:t>
            </a:r>
            <a:r>
              <a:rPr lang="en-US" dirty="0"/>
              <a:t>/</a:t>
            </a:r>
            <a:r>
              <a:rPr lang="en-US" dirty="0" err="1"/>
              <a:t>accesscomputing</a:t>
            </a:r>
            <a:r>
              <a:rPr lang="en-US" dirty="0"/>
              <a:t>/AU/</a:t>
            </a:r>
            <a:r>
              <a:rPr lang="en-US" dirty="0" err="1"/>
              <a:t>before.html</a:t>
            </a:r>
            <a:r>
              <a:rPr lang="en-US" dirty="0"/>
              <a:t>#</a:t>
            </a:r>
          </a:p>
          <a:p>
            <a:r>
              <a:rPr lang="en-US" dirty="0"/>
              <a:t>Accessible version of webpage: http://</a:t>
            </a:r>
            <a:r>
              <a:rPr lang="en-US" dirty="0" err="1"/>
              <a:t>www.washington.edu</a:t>
            </a:r>
            <a:r>
              <a:rPr lang="en-US" dirty="0"/>
              <a:t>/</a:t>
            </a:r>
            <a:r>
              <a:rPr lang="en-US" dirty="0" err="1"/>
              <a:t>accesscomputing</a:t>
            </a:r>
            <a:r>
              <a:rPr lang="en-US" dirty="0"/>
              <a:t>/AU/</a:t>
            </a:r>
            <a:r>
              <a:rPr lang="en-US" dirty="0" err="1"/>
              <a:t>after.html</a:t>
            </a:r>
            <a:endParaRPr lang="en-US" dirty="0"/>
          </a:p>
          <a:p>
            <a:r>
              <a:rPr lang="en-US" dirty="0"/>
              <a:t>Access Issues Discussed: http://</a:t>
            </a:r>
            <a:r>
              <a:rPr lang="en-US" dirty="0" err="1"/>
              <a:t>www.washington.edu</a:t>
            </a:r>
            <a:r>
              <a:rPr lang="en-US" dirty="0"/>
              <a:t>/</a:t>
            </a:r>
            <a:r>
              <a:rPr lang="en-US" dirty="0" err="1"/>
              <a:t>accesscomputing</a:t>
            </a:r>
            <a:r>
              <a:rPr lang="en-US" dirty="0"/>
              <a:t>/AU/</a:t>
            </a:r>
            <a:r>
              <a:rPr lang="en-US" dirty="0" err="1"/>
              <a:t>issues.html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38330-152C-414A-8416-D7D70840A9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0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8330-152C-414A-8416-D7D70840A9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38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ksarn.org</a:t>
            </a:r>
            <a:r>
              <a:rPr lang="en-US" dirty="0"/>
              <a:t>/courses/web-accessibility/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38330-152C-414A-8416-D7D70840A9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70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8330-152C-414A-8416-D7D70840A98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59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ksarn.org</a:t>
            </a:r>
            <a:r>
              <a:rPr lang="en-US" dirty="0"/>
              <a:t>/courses/creating-accessible-video/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38330-152C-414A-8416-D7D70840A98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84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5A40E-FAF9-D740-A35B-8EAD5301F7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90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ksarn.org</a:t>
            </a:r>
            <a:r>
              <a:rPr lang="en-US" dirty="0"/>
              <a:t>/courses/creating-accessible-digital-documents/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38330-152C-414A-8416-D7D70840A98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34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ksarn.org</a:t>
            </a:r>
            <a:r>
              <a:rPr lang="en-US" dirty="0"/>
              <a:t>/</a:t>
            </a:r>
            <a:r>
              <a:rPr lang="en-US" dirty="0" err="1"/>
              <a:t>faq</a:t>
            </a:r>
            <a:r>
              <a:rPr lang="en-US" dirty="0"/>
              <a:t>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38330-152C-414A-8416-D7D70840A98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90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8330-152C-414A-8416-D7D70840A9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70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8330-152C-414A-8416-D7D70840A9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9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38330-152C-414A-8416-D7D70840A9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78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38330-152C-414A-8416-D7D70840A9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03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38330-152C-414A-8416-D7D70840A9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48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38330-152C-414A-8416-D7D70840A9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42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38330-152C-414A-8416-D7D70840A9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9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2334" y="6605588"/>
            <a:ext cx="12107333" cy="252412"/>
          </a:xfrm>
          <a:prstGeom prst="rect">
            <a:avLst/>
          </a:prstGeom>
          <a:solidFill>
            <a:srgbClr val="FBD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2334" y="1"/>
            <a:ext cx="12107333" cy="252413"/>
          </a:xfrm>
          <a:prstGeom prst="rect">
            <a:avLst/>
          </a:prstGeom>
          <a:solidFill>
            <a:srgbClr val="FBD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6" descr="wsu_horizontal_colo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1" y="1295401"/>
            <a:ext cx="4787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2133601"/>
            <a:ext cx="101600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7200" y="4191000"/>
            <a:ext cx="5689600" cy="17526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</a:t>
            </a:r>
          </a:p>
          <a:p>
            <a:r>
              <a:rPr lang="en-US" dirty="0"/>
              <a:t>Title, Department</a:t>
            </a:r>
          </a:p>
          <a:p>
            <a:r>
              <a:rPr lang="en-US" dirty="0"/>
              <a:t>Date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F0F3-24E1-4FEA-9150-3ED778817A4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10/22/19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828800" y="3733800"/>
            <a:ext cx="10306051" cy="0"/>
          </a:xfrm>
          <a:prstGeom prst="line">
            <a:avLst/>
          </a:prstGeom>
          <a:ln w="57150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83" y="274639"/>
            <a:ext cx="11333316" cy="8462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83" y="16002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4BC7-56F9-4E43-ADAF-DDFD7D73937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10/22/19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BC88B-1D0C-43DE-B958-659244EAF7D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10/22/19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2192A-E72E-4314-BE6A-1F0A319E599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10/22/19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A440-C240-4BC4-A0FF-554628E557D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10/22/19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638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10" descr="wsu_horizontal_color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55201" y="6356350"/>
            <a:ext cx="207221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203200" y="6432550"/>
            <a:ext cx="11176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073121-80F2-4A27-A972-3FCE9B2C70D8}" type="slidenum">
              <a:rPr lang="en-US" sz="120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2968" y="274639"/>
            <a:ext cx="113326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96800" y="63246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34C992-68AD-4F2E-8AAE-90B6BB4DC0D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10/22/19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1600" y="1143000"/>
            <a:ext cx="12090400" cy="0"/>
          </a:xfrm>
          <a:prstGeom prst="line">
            <a:avLst/>
          </a:prstGeom>
          <a:ln w="57150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42334" y="6746876"/>
            <a:ext cx="12107333" cy="111125"/>
          </a:xfrm>
          <a:prstGeom prst="rect">
            <a:avLst/>
          </a:prstGeom>
          <a:solidFill>
            <a:srgbClr val="FBD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2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ts val="600"/>
        </a:spcBef>
        <a:spcAft>
          <a:spcPts val="600"/>
        </a:spcAft>
        <a:buClr>
          <a:srgbClr val="FFC000"/>
        </a:buClr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lnSpc>
          <a:spcPct val="90000"/>
        </a:lnSpc>
        <a:spcBef>
          <a:spcPts val="400"/>
        </a:spcBef>
        <a:spcAft>
          <a:spcPts val="400"/>
        </a:spcAft>
        <a:buClr>
          <a:srgbClr val="FFC000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fontAlgn="base">
        <a:lnSpc>
          <a:spcPct val="90000"/>
        </a:lnSpc>
        <a:spcBef>
          <a:spcPts val="350"/>
        </a:spcBef>
        <a:spcAft>
          <a:spcPts val="350"/>
        </a:spcAft>
        <a:buClr>
          <a:srgbClr val="FFC000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nshaaleena?utm_source=unsplash&amp;utm_medium=referral&amp;utm_content=creditCopyTex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hyperlink" Target="https://unsplash.com/s/photos/dog-and-cat?utm_source=unsplash&amp;utm_medium=referral&amp;utm_content=creditCopyTex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sarn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ksarn.org/courses/creating-accessible-digital-document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.edu/accesscomputing/AU/before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ashington.edu/accesscomputing/AU/after.html" TargetMode="External"/><Relationship Id="rId4" Type="http://schemas.openxmlformats.org/officeDocument/2006/relationships/hyperlink" Target="http://www.washington.edu/accesscomputing/AU/issues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ksarn.org/courses/web-accessibility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ksarn.org/courses/creating-accessible-video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ksarn.org/courses/creating-accessible-digital-document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ksarn.org/faq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eorgia"/>
              </a:rPr>
              <a:t>Digital Accessibility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Carolyn Speer, Ph.D., CPACC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Manager, Instructional Design and Access</a:t>
            </a:r>
          </a:p>
          <a:p>
            <a:r>
              <a:rPr lang="en-US" dirty="0">
                <a:latin typeface="Arial"/>
                <a:cs typeface="Arial"/>
              </a:rPr>
              <a:t>October 22, 2019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9E8C9-6994-AF4A-B107-359E49835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724" y="2245494"/>
            <a:ext cx="4247534" cy="42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8411-B75B-9E49-A710-EF7A40D4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CA56-1919-B643-B269-85DC8B5C77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Styles are highly </a:t>
            </a:r>
            <a:r>
              <a:rPr lang="en-US" b="1" dirty="0"/>
              <a:t>customizable</a:t>
            </a:r>
          </a:p>
          <a:p>
            <a:r>
              <a:rPr lang="en-US" dirty="0"/>
              <a:t>To change a style, turn on the Styles Pane and choose the font to change and then choose “modify style”. </a:t>
            </a:r>
          </a:p>
          <a:p>
            <a:r>
              <a:rPr lang="en-US" dirty="0"/>
              <a:t>You only need to do that once per document, per style. 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AF6113-B892-5F45-8A17-695059F01A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tyles Pane expanded to show the current font and to modify it." title="Styles Pane ">
            <a:extLst>
              <a:ext uri="{FF2B5EF4-FFF2-40B4-BE49-F238E27FC236}">
                <a16:creationId xmlns:a16="http://schemas.microsoft.com/office/drawing/2014/main" id="{D9EA6270-9429-A248-B985-AEC543B37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91" y="1599502"/>
            <a:ext cx="4754418" cy="452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47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829335-7BC3-A949-9657-E5C87EC14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 Style to Look How You Want</a:t>
            </a:r>
          </a:p>
        </p:txBody>
      </p:sp>
      <p:pic>
        <p:nvPicPr>
          <p:cNvPr id="7" name="Content Placeholder 6" descr="Screen capture of the styles editing pane" title="styles editing pane">
            <a:extLst>
              <a:ext uri="{FF2B5EF4-FFF2-40B4-BE49-F238E27FC236}">
                <a16:creationId xmlns:a16="http://schemas.microsoft.com/office/drawing/2014/main" id="{9FE2C47F-63E5-B34D-95BA-E7A57AFDB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1411" y="1328376"/>
            <a:ext cx="5173662" cy="502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98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99C18-AF04-374F-960C-A47B544D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Embed a Picture (Graph, Figure, etc.)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8F2B3-F790-4542-B4C7-D18F9E1C7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your file to the document and then “right click”, and choose “format picture”</a:t>
            </a:r>
          </a:p>
        </p:txBody>
      </p:sp>
      <p:pic>
        <p:nvPicPr>
          <p:cNvPr id="4" name="Picture 3" descr="Picture with format picture indicated" title="Picture with format picture indicated">
            <a:extLst>
              <a:ext uri="{FF2B5EF4-FFF2-40B4-BE49-F238E27FC236}">
                <a16:creationId xmlns:a16="http://schemas.microsoft.com/office/drawing/2014/main" id="{1BD0C033-07FB-A242-BF35-5FE80DC27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319" y="2306854"/>
            <a:ext cx="4041208" cy="39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98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D1D3-098C-6E42-84C0-E438B09C3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Adding an Alt Tag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B69D2-8865-FD42-816D-0C4FFF5CE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the “size and properties” area: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expand “alt text” line:</a:t>
            </a:r>
          </a:p>
          <a:p>
            <a:endParaRPr lang="en-US" dirty="0"/>
          </a:p>
        </p:txBody>
      </p:sp>
      <p:pic>
        <p:nvPicPr>
          <p:cNvPr id="4" name="Picture 3" descr="Format picture indicated" title="Format picture indicated">
            <a:extLst>
              <a:ext uri="{FF2B5EF4-FFF2-40B4-BE49-F238E27FC236}">
                <a16:creationId xmlns:a16="http://schemas.microsoft.com/office/drawing/2014/main" id="{DAF03E16-6B88-2E4F-B76D-911712B49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99" y="2098964"/>
            <a:ext cx="3676779" cy="1433944"/>
          </a:xfrm>
          <a:prstGeom prst="rect">
            <a:avLst/>
          </a:prstGeom>
        </p:spPr>
      </p:pic>
      <p:pic>
        <p:nvPicPr>
          <p:cNvPr id="5" name="Picture 4" descr="alt text indicated" title="alt text indicated">
            <a:extLst>
              <a:ext uri="{FF2B5EF4-FFF2-40B4-BE49-F238E27FC236}">
                <a16:creationId xmlns:a16="http://schemas.microsoft.com/office/drawing/2014/main" id="{406A5695-2123-FD49-AB09-1BAA9FA4C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598" y="4385035"/>
            <a:ext cx="3676779" cy="22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42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B1E2-6C57-B54F-9EB5-D525E372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 Text … Still Going!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AB6B3-2887-524E-B7BB-25E17BCBE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”</a:t>
            </a:r>
            <a:r>
              <a:rPr lang="en-US" b="1" dirty="0"/>
              <a:t>description</a:t>
            </a:r>
            <a:r>
              <a:rPr lang="en-US" dirty="0"/>
              <a:t>”.  “Title” is optional and may not always be a choice:</a:t>
            </a:r>
          </a:p>
          <a:p>
            <a:endParaRPr lang="en-US" dirty="0"/>
          </a:p>
        </p:txBody>
      </p:sp>
      <p:pic>
        <p:nvPicPr>
          <p:cNvPr id="4" name="Picture 3" descr="description indicated" title="description indicated">
            <a:extLst>
              <a:ext uri="{FF2B5EF4-FFF2-40B4-BE49-F238E27FC236}">
                <a16:creationId xmlns:a16="http://schemas.microsoft.com/office/drawing/2014/main" id="{4EFBDDD4-B87E-EB4B-8DAD-5FE6D656B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095" y="2501323"/>
            <a:ext cx="2796886" cy="321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46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1E23-62E5-2E4C-B3DB-9CEF3597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Alt Tag?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0299-45C2-044F-8595-99A7226EDC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Keep it </a:t>
            </a:r>
            <a:r>
              <a:rPr lang="en-US" b="1" dirty="0"/>
              <a:t>short</a:t>
            </a:r>
          </a:p>
          <a:p>
            <a:r>
              <a:rPr lang="en-US" dirty="0"/>
              <a:t>But be descriptive to your purpose</a:t>
            </a:r>
          </a:p>
          <a:p>
            <a:r>
              <a:rPr lang="en-US" dirty="0"/>
              <a:t>Be aware, “real people” are going to hear your alt tag!</a:t>
            </a:r>
          </a:p>
          <a:p>
            <a:r>
              <a:rPr lang="en-US" dirty="0"/>
              <a:t>How would you tag this dog and cat photo?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Photo Credit: Photo by </a:t>
            </a:r>
            <a:r>
              <a:rPr lang="en-US" sz="2000" dirty="0">
                <a:hlinkClick r:id="rId3"/>
              </a:rPr>
              <a:t>Anusha Barwa</a:t>
            </a:r>
            <a:r>
              <a:rPr lang="en-US" sz="2000" dirty="0"/>
              <a:t> on </a:t>
            </a:r>
            <a:r>
              <a:rPr lang="en-US" sz="2000" dirty="0">
                <a:hlinkClick r:id="rId4"/>
              </a:rPr>
              <a:t>Unsplash</a:t>
            </a:r>
            <a:endParaRPr lang="en-US" sz="2000" dirty="0"/>
          </a:p>
        </p:txBody>
      </p:sp>
      <p:pic>
        <p:nvPicPr>
          <p:cNvPr id="6" name="Content Placeholder 5" descr="Photo of a dog and a cat">
            <a:extLst>
              <a:ext uri="{FF2B5EF4-FFF2-40B4-BE49-F238E27FC236}">
                <a16:creationId xmlns:a16="http://schemas.microsoft.com/office/drawing/2014/main" id="{F5C694E1-866E-7043-B33B-D30BCCD290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638277" y="1600200"/>
            <a:ext cx="4503445" cy="4525963"/>
          </a:xfrm>
        </p:spPr>
      </p:pic>
    </p:spTree>
    <p:extLst>
      <p:ext uri="{BB962C8B-B14F-4D97-AF65-F5344CB8AC3E}">
        <p14:creationId xmlns:p14="http://schemas.microsoft.com/office/powerpoint/2010/main" val="151953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Creation of Digital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Lean toward “sans serif” choices: </a:t>
            </a:r>
            <a:r>
              <a:rPr lang="en-US" b="1" dirty="0"/>
              <a:t>Arial</a:t>
            </a:r>
            <a:r>
              <a:rPr lang="en-US" dirty="0"/>
              <a:t> is good if you can’t remember</a:t>
            </a:r>
          </a:p>
          <a:p>
            <a:r>
              <a:rPr lang="en-US" dirty="0"/>
              <a:t>Embedded links: raw for print, named for digital</a:t>
            </a:r>
          </a:p>
          <a:p>
            <a:pPr lvl="1"/>
            <a:r>
              <a:rPr lang="en-US" dirty="0"/>
              <a:t>Raw: </a:t>
            </a:r>
            <a:r>
              <a:rPr lang="en-US" dirty="0">
                <a:hlinkClick r:id="rId3"/>
              </a:rPr>
              <a:t>https://ksarn.org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Named:  </a:t>
            </a:r>
            <a:r>
              <a:rPr lang="en-US" dirty="0">
                <a:hlinkClick r:id="rId3"/>
              </a:rPr>
              <a:t>KSARN</a:t>
            </a:r>
            <a:r>
              <a:rPr lang="en-US" dirty="0"/>
              <a:t> </a:t>
            </a:r>
          </a:p>
          <a:p>
            <a:r>
              <a:rPr lang="en-US" dirty="0"/>
              <a:t>Save as a .PDF or .HTM if the document will go online unless there is a reason you want someone to be able to change your document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2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Document Miscellaneous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unnecessary bells and whistles (and </a:t>
            </a:r>
            <a:r>
              <a:rPr lang="en-US" dirty="0">
                <a:solidFill>
                  <a:srgbClr val="FF0000"/>
                </a:solidFill>
              </a:rPr>
              <a:t>color</a:t>
            </a:r>
            <a:r>
              <a:rPr lang="en-US" dirty="0"/>
              <a:t>)</a:t>
            </a:r>
          </a:p>
          <a:p>
            <a:r>
              <a:rPr lang="en-US" dirty="0"/>
              <a:t>Avoid unnecessary tables</a:t>
            </a:r>
          </a:p>
          <a:p>
            <a:r>
              <a:rPr lang="en-US" dirty="0"/>
              <a:t>Avoid unnecessary visual and organizational </a:t>
            </a:r>
            <a:r>
              <a:rPr lang="en-US" b="1" dirty="0"/>
              <a:t>complexity</a:t>
            </a:r>
          </a:p>
          <a:p>
            <a:r>
              <a:rPr lang="en-US" dirty="0"/>
              <a:t>Name your hyperlinks something </a:t>
            </a:r>
            <a:r>
              <a:rPr lang="en-US" b="1" dirty="0"/>
              <a:t>descriptive</a:t>
            </a:r>
            <a:r>
              <a:rPr lang="en-US" dirty="0"/>
              <a:t>, not “click here”</a:t>
            </a:r>
          </a:p>
          <a:p>
            <a:r>
              <a:rPr lang="en-US" b="1" dirty="0"/>
              <a:t>Avoid handwritten documents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36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6CA483-8E8E-F142-ACC2-1C443D04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Accessibility Checker, and Believe It!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2F3177-B377-2D4E-B2A3-FFA87C3242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Microsoft’s accessibility checker is easy to use</a:t>
            </a:r>
          </a:p>
          <a:p>
            <a:r>
              <a:rPr lang="en-US" dirty="0"/>
              <a:t>Change all “</a:t>
            </a:r>
            <a:r>
              <a:rPr lang="en-US" b="1" dirty="0"/>
              <a:t>errors</a:t>
            </a:r>
            <a:r>
              <a:rPr lang="en-US" dirty="0"/>
              <a:t>” </a:t>
            </a:r>
          </a:p>
          <a:p>
            <a:r>
              <a:rPr lang="en-US" dirty="0"/>
              <a:t>Take ”warnings” seriously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8CB0DD-98DC-1647-831C-6B0E5C4B75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Find the checker under the “review” tab</a:t>
            </a:r>
          </a:p>
          <a:p>
            <a:r>
              <a:rPr lang="en-US" dirty="0"/>
              <a:t>If you don’t see an accessibility checker, you need to update your software</a:t>
            </a:r>
          </a:p>
        </p:txBody>
      </p:sp>
      <p:pic>
        <p:nvPicPr>
          <p:cNvPr id="7" name="Picture 6" descr="Screen capture of accessibility checker in Word" title="Word Accessibility Checker">
            <a:extLst>
              <a:ext uri="{FF2B5EF4-FFF2-40B4-BE49-F238E27FC236}">
                <a16:creationId xmlns:a16="http://schemas.microsoft.com/office/drawing/2014/main" id="{D6A2741A-0681-E442-8A6A-3607E7F58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264" y="4031674"/>
            <a:ext cx="6136084" cy="172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19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Remediation of Existing Inaccessible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83" y="1726325"/>
            <a:ext cx="10972800" cy="4525963"/>
          </a:xfrm>
        </p:spPr>
        <p:txBody>
          <a:bodyPr/>
          <a:lstStyle/>
          <a:p>
            <a:r>
              <a:rPr lang="en-US" b="1" dirty="0"/>
              <a:t>Remediation is hard</a:t>
            </a:r>
            <a:r>
              <a:rPr lang="en-US" dirty="0"/>
              <a:t>.  Try to find an accessible alternative first!</a:t>
            </a:r>
          </a:p>
          <a:p>
            <a:r>
              <a:rPr lang="en-US" dirty="0"/>
              <a:t>Consider re-creating (retyping is almost always easier!)</a:t>
            </a:r>
          </a:p>
          <a:p>
            <a:r>
              <a:rPr lang="en-US" dirty="0"/>
              <a:t>First step toward remediating a document: use your accessibility checker!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9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/>
              <a:t>Carolyn Speer, Ph.D., CPACC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Over 25 years in higher education, 20 years in online education</a:t>
            </a:r>
            <a:endParaRPr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Manager of Instructional Design and Access at Wichita State University</a:t>
            </a:r>
            <a:endParaRPr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Co-Founder of the Kansas Accessibility Resources Network (KSARN)</a:t>
            </a:r>
            <a:endParaRPr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Certified Professional in Accessibility Core Competencies by the International Association of Accessibility Professionals</a:t>
            </a:r>
            <a:endParaRPr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National speaker and consultant on accessibility issues in higher education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3" name="Google Shape;93;p18" descr="Photograph of Carolyn Speer" title="Carolyn Spe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51" y="1797800"/>
            <a:ext cx="5128104" cy="341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141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things to remediate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Things to check:</a:t>
            </a:r>
          </a:p>
          <a:p>
            <a:pPr lvl="1"/>
            <a:r>
              <a:rPr lang="en-US" sz="3200" dirty="0"/>
              <a:t>Can you </a:t>
            </a:r>
            <a:r>
              <a:rPr lang="en-US" sz="3200" b="1" dirty="0"/>
              <a:t>highlight text</a:t>
            </a:r>
            <a:r>
              <a:rPr lang="en-US" sz="3200" dirty="0"/>
              <a:t>?</a:t>
            </a:r>
          </a:p>
          <a:p>
            <a:pPr lvl="2"/>
            <a:r>
              <a:rPr lang="en-US" sz="3200" dirty="0"/>
              <a:t>If no, a screen reader can’t read it.</a:t>
            </a:r>
          </a:p>
          <a:p>
            <a:pPr lvl="2"/>
            <a:r>
              <a:rPr lang="en-US" sz="3200" dirty="0"/>
              <a:t>If no, Acrobat Pro (DC) has an optical character recognition process. Save first!</a:t>
            </a:r>
          </a:p>
          <a:p>
            <a:pPr lvl="1"/>
            <a:r>
              <a:rPr lang="en-US" sz="3200" dirty="0"/>
              <a:t>Are there </a:t>
            </a:r>
            <a:r>
              <a:rPr lang="en-US" sz="3200" b="1" dirty="0"/>
              <a:t>Alt tags </a:t>
            </a:r>
            <a:r>
              <a:rPr lang="en-US" sz="3200" dirty="0"/>
              <a:t>and other tagging?</a:t>
            </a:r>
          </a:p>
          <a:p>
            <a:pPr lvl="1"/>
            <a:r>
              <a:rPr lang="en-US" sz="3200" dirty="0"/>
              <a:t>Is </a:t>
            </a:r>
            <a:r>
              <a:rPr lang="en-US" sz="3200" b="1" dirty="0"/>
              <a:t>reading order </a:t>
            </a:r>
            <a:r>
              <a:rPr lang="en-US" sz="3200" dirty="0"/>
              <a:t>okay?</a:t>
            </a:r>
          </a:p>
          <a:p>
            <a:pPr lvl="1"/>
            <a:r>
              <a:rPr lang="en-US" sz="3200" dirty="0"/>
              <a:t>Is there an over-reliance on tables?</a:t>
            </a:r>
          </a:p>
          <a:p>
            <a:pPr lvl="1"/>
            <a:r>
              <a:rPr lang="en-US" sz="3200" dirty="0"/>
              <a:t>Is there unnecessary clutter (pictures, color, etc.)?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CC529-1002-D141-8CBD-2F899C80F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Succeed: Digital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B5000-A47D-6B46-9EEA-81EE2F813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Kansas Accessibility Resources Network Courses </a:t>
            </a:r>
          </a:p>
          <a:p>
            <a:pPr lvl="1"/>
            <a:r>
              <a:rPr lang="en-US" dirty="0">
                <a:hlinkClick r:id="rId3"/>
              </a:rPr>
              <a:t>Accessible Digital Documents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5581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A285-460A-464B-9047-17B807B3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49" y="2722418"/>
            <a:ext cx="11332633" cy="1433946"/>
          </a:xfrm>
        </p:spPr>
        <p:txBody>
          <a:bodyPr/>
          <a:lstStyle/>
          <a:p>
            <a:pPr algn="ctr"/>
            <a:r>
              <a:rPr lang="en-US" sz="8800" dirty="0"/>
              <a:t>Accessible Emails</a:t>
            </a:r>
          </a:p>
        </p:txBody>
      </p:sp>
    </p:spTree>
    <p:extLst>
      <p:ext uri="{BB962C8B-B14F-4D97-AF65-F5344CB8AC3E}">
        <p14:creationId xmlns:p14="http://schemas.microsoft.com/office/powerpoint/2010/main" val="2286305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A06E9-1A47-F74D-AC46-4BD436D48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" y="274639"/>
            <a:ext cx="11720945" cy="846239"/>
          </a:xfrm>
        </p:spPr>
        <p:txBody>
          <a:bodyPr/>
          <a:lstStyle/>
          <a:p>
            <a:r>
              <a:rPr lang="en-US" sz="3000" dirty="0"/>
              <a:t>Key to Accessible Emails: Remember They are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9779C-0AE4-4748-8B88-E8477CCE6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 </a:t>
            </a:r>
            <a:r>
              <a:rPr lang="en-US" b="1" dirty="0"/>
              <a:t>emails like documents</a:t>
            </a:r>
          </a:p>
          <a:p>
            <a:r>
              <a:rPr lang="en-US" dirty="0"/>
              <a:t>Avoid changing background and font color </a:t>
            </a:r>
          </a:p>
          <a:p>
            <a:r>
              <a:rPr lang="en-US" dirty="0"/>
              <a:t>Mitigate for images that contain information</a:t>
            </a:r>
          </a:p>
          <a:p>
            <a:r>
              <a:rPr lang="en-US" dirty="0"/>
              <a:t>Give links </a:t>
            </a:r>
            <a:r>
              <a:rPr lang="en-US" b="1" dirty="0"/>
              <a:t>meaningful text links </a:t>
            </a:r>
            <a:r>
              <a:rPr lang="en-US" dirty="0"/>
              <a:t>(no raw URLs)</a:t>
            </a:r>
          </a:p>
        </p:txBody>
      </p:sp>
    </p:spTree>
    <p:extLst>
      <p:ext uri="{BB962C8B-B14F-4D97-AF65-F5344CB8AC3E}">
        <p14:creationId xmlns:p14="http://schemas.microsoft.com/office/powerpoint/2010/main" val="376757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F388-110F-8043-BE44-64D7FE1B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Image Mitigation</a:t>
            </a:r>
          </a:p>
        </p:txBody>
      </p:sp>
      <p:pic>
        <p:nvPicPr>
          <p:cNvPr id="5" name="Content Placeholder 4" descr="text alternatives given with images illustrated" title="email example">
            <a:extLst>
              <a:ext uri="{FF2B5EF4-FFF2-40B4-BE49-F238E27FC236}">
                <a16:creationId xmlns:a16="http://schemas.microsoft.com/office/drawing/2014/main" id="{55D26C9E-B6E6-B144-8BBF-AE08492E95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2968" y="2011779"/>
            <a:ext cx="5384800" cy="370280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38F3B-BCA5-1A4A-ACC9-CB8C4221B1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Information is given in the image</a:t>
            </a:r>
          </a:p>
          <a:p>
            <a:r>
              <a:rPr lang="en-US" dirty="0"/>
              <a:t>Information is also written separately from the image (both for the headline and for the content item)</a:t>
            </a:r>
          </a:p>
        </p:txBody>
      </p:sp>
    </p:spTree>
    <p:extLst>
      <p:ext uri="{BB962C8B-B14F-4D97-AF65-F5344CB8AC3E}">
        <p14:creationId xmlns:p14="http://schemas.microsoft.com/office/powerpoint/2010/main" val="315127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A285-460A-464B-9047-17B807B3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85" y="2826327"/>
            <a:ext cx="11332633" cy="1413164"/>
          </a:xfrm>
        </p:spPr>
        <p:txBody>
          <a:bodyPr/>
          <a:lstStyle/>
          <a:p>
            <a:pPr algn="ctr"/>
            <a:r>
              <a:rPr lang="en-US" sz="8800" dirty="0"/>
              <a:t>Web Accessibility</a:t>
            </a:r>
          </a:p>
        </p:txBody>
      </p:sp>
    </p:spTree>
    <p:extLst>
      <p:ext uri="{BB962C8B-B14F-4D97-AF65-F5344CB8AC3E}">
        <p14:creationId xmlns:p14="http://schemas.microsoft.com/office/powerpoint/2010/main" val="4176309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27E5-3072-864F-BD7F-3CCACBCC2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Accessibility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0D40C-81A8-8B42-BC7E-4F26FB46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83" y="1600201"/>
            <a:ext cx="10972800" cy="4759035"/>
          </a:xfrm>
        </p:spPr>
        <p:txBody>
          <a:bodyPr/>
          <a:lstStyle/>
          <a:p>
            <a:r>
              <a:rPr lang="en-US" dirty="0"/>
              <a:t>Website accessibility should meet </a:t>
            </a:r>
            <a:r>
              <a:rPr lang="en-US" b="1" dirty="0"/>
              <a:t>WCAG 2.0 AA </a:t>
            </a:r>
            <a:r>
              <a:rPr lang="en-US" dirty="0"/>
              <a:t>standards</a:t>
            </a:r>
          </a:p>
          <a:p>
            <a:r>
              <a:rPr lang="en-US" dirty="0"/>
              <a:t>This means your website can be accessed and used by someone using a screen reader</a:t>
            </a:r>
          </a:p>
          <a:p>
            <a:r>
              <a:rPr lang="en-US" dirty="0"/>
              <a:t>Things to watch out for:</a:t>
            </a:r>
          </a:p>
          <a:p>
            <a:pPr lvl="1"/>
            <a:r>
              <a:rPr lang="en-US" dirty="0"/>
              <a:t>Uploaded PDF documents that are not accessible</a:t>
            </a:r>
          </a:p>
          <a:p>
            <a:pPr lvl="1"/>
            <a:r>
              <a:rPr lang="en-US" dirty="0"/>
              <a:t>Photographs that do not have a text alternative (“Alt Tag”)</a:t>
            </a:r>
          </a:p>
          <a:p>
            <a:pPr lvl="1"/>
            <a:r>
              <a:rPr lang="en-US" dirty="0"/>
              <a:t>Keyboard “traps” </a:t>
            </a:r>
          </a:p>
          <a:p>
            <a:r>
              <a:rPr lang="en-US" dirty="0"/>
              <a:t>What you need to succeed:</a:t>
            </a:r>
          </a:p>
          <a:p>
            <a:pPr lvl="1"/>
            <a:r>
              <a:rPr lang="en-US" dirty="0"/>
              <a:t>Training (KSARN has a course)</a:t>
            </a:r>
          </a:p>
          <a:p>
            <a:pPr lvl="1"/>
            <a:r>
              <a:rPr lang="en-US" dirty="0"/>
              <a:t>Web software that checks for problems</a:t>
            </a:r>
          </a:p>
        </p:txBody>
      </p:sp>
    </p:spTree>
    <p:extLst>
      <p:ext uri="{BB962C8B-B14F-4D97-AF65-F5344CB8AC3E}">
        <p14:creationId xmlns:p14="http://schemas.microsoft.com/office/powerpoint/2010/main" val="1309783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B56C-0347-354A-949D-F2F2C5C2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 Tour of an Inaccessible Webpage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709DC-AD61-9C44-BCF8-9FC264894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University of Washington has created a series of training sites, and they might be helpful to you or your web staff:</a:t>
            </a:r>
          </a:p>
          <a:p>
            <a:pPr lvl="1"/>
            <a:r>
              <a:rPr lang="en-US" dirty="0">
                <a:hlinkClick r:id="rId3"/>
              </a:rPr>
              <a:t>Inaccessible Webpage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Access Issues Discussed 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Accessible Version of Webpage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2505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CC529-1002-D141-8CBD-2F899C80F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Succeed: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B5000-A47D-6B46-9EEA-81EE2F813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Kansas Accessibility Resources Network Courses </a:t>
            </a:r>
          </a:p>
          <a:p>
            <a:pPr lvl="1"/>
            <a:r>
              <a:rPr lang="en-US" dirty="0">
                <a:hlinkClick r:id="rId3"/>
              </a:rPr>
              <a:t>Introduction to Web Accessibility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8426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A285-460A-464B-9047-17B807B3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95" y="2847109"/>
            <a:ext cx="11332633" cy="1433946"/>
          </a:xfrm>
        </p:spPr>
        <p:txBody>
          <a:bodyPr/>
          <a:lstStyle/>
          <a:p>
            <a:pPr algn="ctr"/>
            <a:r>
              <a:rPr lang="en-US" sz="8800" dirty="0"/>
              <a:t>Audio and Video</a:t>
            </a:r>
          </a:p>
        </p:txBody>
      </p:sp>
    </p:spTree>
    <p:extLst>
      <p:ext uri="{BB962C8B-B14F-4D97-AF65-F5344CB8AC3E}">
        <p14:creationId xmlns:p14="http://schemas.microsoft.com/office/powerpoint/2010/main" val="97656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/>
              </a:rPr>
              <a:t>Today's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83" y="1600201"/>
            <a:ext cx="10972800" cy="3740726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Understand the "what and why" of accessibility</a:t>
            </a:r>
          </a:p>
          <a:p>
            <a:r>
              <a:rPr lang="en-US" dirty="0">
                <a:latin typeface="Arial"/>
                <a:cs typeface="Arial"/>
              </a:rPr>
              <a:t>What is a digital document?</a:t>
            </a:r>
          </a:p>
          <a:p>
            <a:r>
              <a:rPr lang="en-US" dirty="0">
                <a:latin typeface="Arial"/>
                <a:cs typeface="Arial"/>
              </a:rPr>
              <a:t>Accessible digital documents</a:t>
            </a:r>
          </a:p>
          <a:p>
            <a:r>
              <a:rPr lang="en-US" dirty="0">
                <a:latin typeface="Arial"/>
                <a:cs typeface="Arial"/>
              </a:rPr>
              <a:t>Accessible email</a:t>
            </a:r>
          </a:p>
          <a:p>
            <a:r>
              <a:rPr lang="en-US" dirty="0">
                <a:latin typeface="Arial"/>
                <a:cs typeface="Arial"/>
              </a:rPr>
              <a:t>Accessible webpages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922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Audio and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83" y="1600201"/>
            <a:ext cx="10972800" cy="4946072"/>
          </a:xfrm>
        </p:spPr>
        <p:txBody>
          <a:bodyPr/>
          <a:lstStyle/>
          <a:p>
            <a:r>
              <a:rPr lang="en-US" dirty="0"/>
              <a:t>Audio files need a </a:t>
            </a:r>
            <a:r>
              <a:rPr lang="en-US" b="1" dirty="0"/>
              <a:t>transcript</a:t>
            </a:r>
          </a:p>
          <a:p>
            <a:r>
              <a:rPr lang="en-US" dirty="0"/>
              <a:t>Audio/video files need </a:t>
            </a:r>
            <a:r>
              <a:rPr lang="en-US" b="1" dirty="0"/>
              <a:t>captioning</a:t>
            </a:r>
            <a:r>
              <a:rPr lang="en-US" dirty="0"/>
              <a:t> and might need description</a:t>
            </a:r>
          </a:p>
          <a:p>
            <a:r>
              <a:rPr lang="en-US" dirty="0"/>
              <a:t>Pure video (no audio) requires audio description</a:t>
            </a:r>
          </a:p>
          <a:p>
            <a:r>
              <a:rPr lang="en-US" dirty="0"/>
              <a:t>Captioning can be done with YouTube, or Google’s “Voice Typing” tool (must access using Chrome), but these captions must be edited.</a:t>
            </a:r>
          </a:p>
          <a:p>
            <a:r>
              <a:rPr lang="en-US" dirty="0"/>
              <a:t>Captioning services like </a:t>
            </a:r>
            <a:r>
              <a:rPr lang="en-US" b="1" dirty="0" err="1"/>
              <a:t>Rev.com</a:t>
            </a:r>
            <a:r>
              <a:rPr lang="en-US" b="1" dirty="0"/>
              <a:t> </a:t>
            </a:r>
            <a:r>
              <a:rPr lang="en-US" dirty="0"/>
              <a:t>can be a good option: $1 a minute.  Ask for the output in all available formats (doesn’t cost extra)</a:t>
            </a:r>
          </a:p>
          <a:p>
            <a:r>
              <a:rPr lang="en-US" dirty="0"/>
              <a:t>Social media counts! </a:t>
            </a:r>
            <a:r>
              <a:rPr lang="en-US" u="sng" dirty="0"/>
              <a:t>The responsibility for accessibility is yours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0201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CC529-1002-D141-8CBD-2F899C80F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Succeed: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B5000-A47D-6B46-9EEA-81EE2F813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Kansas Accessibility Resources Network Courses </a:t>
            </a:r>
          </a:p>
          <a:p>
            <a:pPr lvl="1"/>
            <a:r>
              <a:rPr lang="en-US" dirty="0">
                <a:hlinkClick r:id="rId3"/>
              </a:rPr>
              <a:t>Creating Accessible Video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9339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A285-460A-464B-9047-17B807B3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49" y="2098964"/>
            <a:ext cx="11332633" cy="2743200"/>
          </a:xfrm>
        </p:spPr>
        <p:txBody>
          <a:bodyPr/>
          <a:lstStyle/>
          <a:p>
            <a:pPr algn="ctr"/>
            <a:r>
              <a:rPr lang="en-US" sz="8800" dirty="0"/>
              <a:t>Digital Document Review</a:t>
            </a:r>
          </a:p>
        </p:txBody>
      </p:sp>
    </p:spTree>
    <p:extLst>
      <p:ext uri="{BB962C8B-B14F-4D97-AF65-F5344CB8AC3E}">
        <p14:creationId xmlns:p14="http://schemas.microsoft.com/office/powerpoint/2010/main" val="3183327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Remediation is hard</a:t>
            </a:r>
            <a:r>
              <a:rPr lang="en-US" dirty="0"/>
              <a:t>. It’s easier to retype</a:t>
            </a:r>
          </a:p>
          <a:p>
            <a:r>
              <a:rPr lang="en-US" dirty="0"/>
              <a:t>Use Microsoft products to produce new content when possible</a:t>
            </a:r>
          </a:p>
          <a:p>
            <a:r>
              <a:rPr lang="en-US" dirty="0"/>
              <a:t>Use your Microsoft tools when creating content (styles sheets, bullet/numbers, checker)</a:t>
            </a:r>
          </a:p>
          <a:p>
            <a:r>
              <a:rPr lang="en-US" dirty="0"/>
              <a:t>Use </a:t>
            </a:r>
            <a:r>
              <a:rPr lang="en-US" b="1" dirty="0"/>
              <a:t>Arial</a:t>
            </a:r>
            <a:r>
              <a:rPr lang="en-US" dirty="0"/>
              <a:t> (just kidding</a:t>
            </a:r>
            <a:r>
              <a:rPr lang="is-IS" dirty="0"/>
              <a:t>…but sans serif is best)</a:t>
            </a:r>
            <a:endParaRPr lang="en-US" dirty="0"/>
          </a:p>
          <a:p>
            <a:r>
              <a:rPr lang="en-US" dirty="0"/>
              <a:t>Remember: HTM files work best for online use, but PDF will work if it </a:t>
            </a:r>
            <a:r>
              <a:rPr lang="en-US" b="1" dirty="0"/>
              <a:t>passes all accessibility checks</a:t>
            </a:r>
          </a:p>
          <a:p>
            <a:r>
              <a:rPr lang="en-US" dirty="0"/>
              <a:t>Remember: You have to write the Alt Tags</a:t>
            </a:r>
          </a:p>
          <a:p>
            <a:r>
              <a:rPr lang="en-US" b="1" dirty="0"/>
              <a:t>Remember: Accessibility is not optional or up for debate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08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CC529-1002-D141-8CBD-2F899C80F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What You Need to Succeed: Other Accessibility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B5000-A47D-6B46-9EEA-81EE2F813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Kansas Accessibility Resources Network Courses </a:t>
            </a:r>
          </a:p>
          <a:p>
            <a:pPr lvl="1"/>
            <a:r>
              <a:rPr lang="en-US" dirty="0">
                <a:hlinkClick r:id="rId3"/>
              </a:rPr>
              <a:t>Accessible Digital Documents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943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41" y="2301951"/>
            <a:ext cx="10972800" cy="2078664"/>
          </a:xfrm>
        </p:spPr>
        <p:txBody>
          <a:bodyPr/>
          <a:lstStyle/>
          <a:p>
            <a:pPr marL="0" indent="0">
              <a:buNone/>
            </a:pPr>
            <a:r>
              <a:rPr lang="en-US" sz="16600" dirty="0">
                <a:hlinkClick r:id="rId3"/>
              </a:rPr>
              <a:t>Questions?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68520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A285-460A-464B-9047-17B807B3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49" y="2098964"/>
            <a:ext cx="11332633" cy="2743200"/>
          </a:xfrm>
        </p:spPr>
        <p:txBody>
          <a:bodyPr/>
          <a:lstStyle/>
          <a:p>
            <a:pPr algn="ctr"/>
            <a:r>
              <a:rPr lang="en-US" sz="8800" dirty="0"/>
              <a:t>What and Why Accessibility?</a:t>
            </a:r>
          </a:p>
        </p:txBody>
      </p:sp>
    </p:spTree>
    <p:extLst>
      <p:ext uri="{BB962C8B-B14F-4D97-AF65-F5344CB8AC3E}">
        <p14:creationId xmlns:p14="http://schemas.microsoft.com/office/powerpoint/2010/main" val="355012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1C2E2-479E-4B04-B19D-950D4364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/>
              </a:rPr>
              <a:t>What is Accessibility and Why is it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077BA-7F39-4175-A326-2E8C28095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83" y="1600201"/>
            <a:ext cx="10972800" cy="48421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Accessibility = </a:t>
            </a:r>
            <a:r>
              <a:rPr lang="en-US" b="1" dirty="0">
                <a:latin typeface="Arial"/>
                <a:cs typeface="Arial"/>
              </a:rPr>
              <a:t>access</a:t>
            </a:r>
            <a:r>
              <a:rPr lang="en-US" dirty="0">
                <a:latin typeface="Arial"/>
                <a:cs typeface="Arial"/>
              </a:rPr>
              <a:t>. The better your accessibility, the more people can access your information</a:t>
            </a:r>
          </a:p>
          <a:p>
            <a:r>
              <a:rPr lang="en-US" dirty="0">
                <a:latin typeface="Arial"/>
                <a:cs typeface="Arial"/>
              </a:rPr>
              <a:t>Accessibility is important because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It is the </a:t>
            </a:r>
            <a:r>
              <a:rPr lang="en-US" b="1" dirty="0">
                <a:latin typeface="Arial"/>
                <a:cs typeface="Arial"/>
              </a:rPr>
              <a:t>right way to behave</a:t>
            </a:r>
          </a:p>
          <a:p>
            <a:pPr lvl="1"/>
            <a:r>
              <a:rPr lang="en-US" dirty="0">
                <a:latin typeface="Arial"/>
                <a:cs typeface="Arial"/>
              </a:rPr>
              <a:t>It’s the </a:t>
            </a:r>
            <a:r>
              <a:rPr lang="en-US" b="1" dirty="0">
                <a:latin typeface="Arial"/>
                <a:cs typeface="Arial"/>
              </a:rPr>
              <a:t>law</a:t>
            </a:r>
            <a:r>
              <a:rPr lang="en-US" dirty="0">
                <a:latin typeface="Arial"/>
                <a:cs typeface="Arial"/>
              </a:rPr>
              <a:t> (Domino’s v Robles settles it)</a:t>
            </a:r>
          </a:p>
          <a:p>
            <a:r>
              <a:rPr lang="en-US" dirty="0">
                <a:latin typeface="Arial"/>
                <a:cs typeface="Arial"/>
              </a:rPr>
              <a:t>Accessibility is not the same thing as ”accommodation”</a:t>
            </a:r>
          </a:p>
          <a:p>
            <a:pPr lvl="1"/>
            <a:r>
              <a:rPr lang="en-US" dirty="0">
                <a:latin typeface="Arial"/>
                <a:cs typeface="Arial"/>
              </a:rPr>
              <a:t>Accommodation is the tailoring of an event or process to an individual</a:t>
            </a:r>
          </a:p>
          <a:p>
            <a:r>
              <a:rPr lang="en-US" dirty="0">
                <a:latin typeface="Arial"/>
                <a:cs typeface="Arial"/>
              </a:rPr>
              <a:t>Curb cuts and ”handicap parking” are accessibility measures</a:t>
            </a:r>
          </a:p>
          <a:p>
            <a:r>
              <a:rPr lang="en-US" dirty="0">
                <a:latin typeface="Arial"/>
                <a:cs typeface="Arial"/>
              </a:rPr>
              <a:t>Carrying a person in a wheelchair down steps in an emergency is an accommodation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9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A285-460A-464B-9047-17B807B3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49" y="2098964"/>
            <a:ext cx="11332633" cy="2743200"/>
          </a:xfrm>
        </p:spPr>
        <p:txBody>
          <a:bodyPr/>
          <a:lstStyle/>
          <a:p>
            <a:pPr algn="ctr"/>
            <a:r>
              <a:rPr lang="en-US" sz="8800" dirty="0"/>
              <a:t>Digital Document Accessibility</a:t>
            </a:r>
          </a:p>
        </p:txBody>
      </p:sp>
    </p:spTree>
    <p:extLst>
      <p:ext uri="{BB962C8B-B14F-4D97-AF65-F5344CB8AC3E}">
        <p14:creationId xmlns:p14="http://schemas.microsoft.com/office/powerpoint/2010/main" val="299107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Digital Documents?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Anything you create in Word, </a:t>
            </a:r>
            <a:r>
              <a:rPr lang="en-US" b="1" dirty="0"/>
              <a:t>even for paper distribution (See examples of accessible paper documents)</a:t>
            </a:r>
            <a:endParaRPr lang="en-US" dirty="0"/>
          </a:p>
          <a:p>
            <a:r>
              <a:rPr lang="en-US" dirty="0"/>
              <a:t>Anything saved in a file such as: .doc, .</a:t>
            </a:r>
            <a:r>
              <a:rPr lang="en-US" dirty="0" err="1"/>
              <a:t>docx</a:t>
            </a:r>
            <a:r>
              <a:rPr lang="en-US" dirty="0"/>
              <a:t>, .</a:t>
            </a:r>
            <a:r>
              <a:rPr lang="en-US" dirty="0" err="1"/>
              <a:t>htm</a:t>
            </a:r>
            <a:r>
              <a:rPr lang="en-US" dirty="0"/>
              <a:t>, .PDF</a:t>
            </a:r>
          </a:p>
          <a:p>
            <a:r>
              <a:rPr lang="en-US" dirty="0"/>
              <a:t>Email</a:t>
            </a:r>
          </a:p>
          <a:p>
            <a:r>
              <a:rPr lang="en-US" dirty="0"/>
              <a:t>Anything on the </a:t>
            </a:r>
            <a:r>
              <a:rPr lang="en-US" b="1" dirty="0"/>
              <a:t>Web</a:t>
            </a:r>
          </a:p>
        </p:txBody>
      </p:sp>
    </p:spTree>
    <p:extLst>
      <p:ext uri="{BB962C8B-B14F-4D97-AF65-F5344CB8AC3E}">
        <p14:creationId xmlns:p14="http://schemas.microsoft.com/office/powerpoint/2010/main" val="143743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Computer Understands a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 computer, a document is just information organized using different </a:t>
            </a:r>
            <a:r>
              <a:rPr lang="en-US" b="1" dirty="0"/>
              <a:t>commands called “tags”</a:t>
            </a:r>
          </a:p>
          <a:p>
            <a:r>
              <a:rPr lang="en-US" dirty="0"/>
              <a:t>Tags are the computer’s way of knowing what kind of document element it is dealing with</a:t>
            </a:r>
          </a:p>
          <a:p>
            <a:r>
              <a:rPr lang="en-US" dirty="0"/>
              <a:t>When you create a document without tags, you </a:t>
            </a:r>
            <a:r>
              <a:rPr lang="en-US" b="1" dirty="0"/>
              <a:t>circumvent a screen reader’s ability </a:t>
            </a:r>
            <a:r>
              <a:rPr lang="en-US" dirty="0"/>
              <a:t>to maneuver through the document</a:t>
            </a:r>
          </a:p>
          <a:p>
            <a:r>
              <a:rPr lang="en-US" dirty="0"/>
              <a:t>You do not need to know how to code to create accessible documents</a:t>
            </a:r>
          </a:p>
          <a:p>
            <a:r>
              <a:rPr lang="en-US" dirty="0"/>
              <a:t>You do have to develop new habits. </a:t>
            </a:r>
            <a:r>
              <a:rPr lang="en-US" b="1" dirty="0"/>
              <a:t>Now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970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 of Accessible Digital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83" y="1704202"/>
            <a:ext cx="10972800" cy="4974020"/>
          </a:xfrm>
        </p:spPr>
        <p:txBody>
          <a:bodyPr/>
          <a:lstStyle/>
          <a:p>
            <a:r>
              <a:rPr lang="en-US" dirty="0"/>
              <a:t>Use your Microsoft products and the </a:t>
            </a:r>
            <a:r>
              <a:rPr lang="en-US" b="1" dirty="0"/>
              <a:t>tools</a:t>
            </a:r>
            <a:r>
              <a:rPr lang="en-US" dirty="0"/>
              <a:t> they contain</a:t>
            </a:r>
          </a:p>
          <a:p>
            <a:r>
              <a:rPr lang="en-US" dirty="0"/>
              <a:t>Do not assume that if you manipulate something visually that you have created an accessible document</a:t>
            </a:r>
          </a:p>
          <a:p>
            <a:r>
              <a:rPr lang="en-US" dirty="0"/>
              <a:t>For example, you should create headings in your document using the </a:t>
            </a:r>
            <a:r>
              <a:rPr lang="en-US" b="1" dirty="0"/>
              <a:t>Styles feature</a:t>
            </a:r>
            <a:r>
              <a:rPr lang="en-US" dirty="0"/>
              <a:t> in Word, not by changing the size and font directly</a:t>
            </a:r>
          </a:p>
          <a:p>
            <a:endParaRPr lang="en-US" dirty="0"/>
          </a:p>
        </p:txBody>
      </p:sp>
      <p:pic>
        <p:nvPicPr>
          <p:cNvPr id="4" name="Picture 3" descr="screen capture of the styles ribbon including the styles pane in Microsoft Word" title="Microsoft Styles Ribbon">
            <a:extLst>
              <a:ext uri="{FF2B5EF4-FFF2-40B4-BE49-F238E27FC236}">
                <a16:creationId xmlns:a16="http://schemas.microsoft.com/office/drawing/2014/main" id="{48CB298B-2442-4D45-86A0-5D73F2B33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886" y="4694958"/>
            <a:ext cx="8988926" cy="104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337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8">
      <a:dk1>
        <a:sysClr val="windowText" lastClr="000000"/>
      </a:dk1>
      <a:lt1>
        <a:sysClr val="window" lastClr="FFFFFF"/>
      </a:lt1>
      <a:dk2>
        <a:srgbClr val="0070C0"/>
      </a:dk2>
      <a:lt2>
        <a:srgbClr val="EEECE1"/>
      </a:lt2>
      <a:accent1>
        <a:srgbClr val="FEB71A"/>
      </a:accent1>
      <a:accent2>
        <a:srgbClr val="6E81D6"/>
      </a:accent2>
      <a:accent3>
        <a:srgbClr val="705E5F"/>
      </a:accent3>
      <a:accent4>
        <a:srgbClr val="CC823D"/>
      </a:accent4>
      <a:accent5>
        <a:srgbClr val="72A7C0"/>
      </a:accent5>
      <a:accent6>
        <a:srgbClr val="BECC8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1398</Words>
  <Application>Microsoft Macintosh PowerPoint</Application>
  <PresentationFormat>Widescreen</PresentationFormat>
  <Paragraphs>185</Paragraphs>
  <Slides>35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Georgia</vt:lpstr>
      <vt:lpstr>1_Office Theme</vt:lpstr>
      <vt:lpstr>Digital Accessibility</vt:lpstr>
      <vt:lpstr>Carolyn Speer, Ph.D., CPACC</vt:lpstr>
      <vt:lpstr>Today's Agenda</vt:lpstr>
      <vt:lpstr>What and Why Accessibility?</vt:lpstr>
      <vt:lpstr>What is Accessibility and Why is it Important?</vt:lpstr>
      <vt:lpstr>Digital Document Accessibility</vt:lpstr>
      <vt:lpstr>What Are Digital Documents?</vt:lpstr>
      <vt:lpstr>How a Computer Understands a Document</vt:lpstr>
      <vt:lpstr>Creation of Accessible Digital Documents</vt:lpstr>
      <vt:lpstr>Using Styles</vt:lpstr>
      <vt:lpstr>Change the Style to Look How You Want</vt:lpstr>
      <vt:lpstr>When you Embed a Picture (Graph, Figure, etc.)</vt:lpstr>
      <vt:lpstr>More on Adding an Alt Tag</vt:lpstr>
      <vt:lpstr>Alt Text … Still Going!</vt:lpstr>
      <vt:lpstr>What Makes a Good Alt Tag?</vt:lpstr>
      <vt:lpstr>More on Creation of Digital Documents</vt:lpstr>
      <vt:lpstr>Digital Document Miscellaneous </vt:lpstr>
      <vt:lpstr>Use the Accessibility Checker, and Believe It!</vt:lpstr>
      <vt:lpstr>Remediation of Existing Inaccessible Documents</vt:lpstr>
      <vt:lpstr>Common things to remediate</vt:lpstr>
      <vt:lpstr>What You Need to Succeed: Digital Documents</vt:lpstr>
      <vt:lpstr>Accessible Emails</vt:lpstr>
      <vt:lpstr>Key to Accessible Emails: Remember They are Documents</vt:lpstr>
      <vt:lpstr>Example of Image Mitigation</vt:lpstr>
      <vt:lpstr>Web Accessibility</vt:lpstr>
      <vt:lpstr>Web Accessibility Standards</vt:lpstr>
      <vt:lpstr>Take a Tour of an Inaccessible Webpage</vt:lpstr>
      <vt:lpstr>What You Need to Succeed: Web</vt:lpstr>
      <vt:lpstr>Audio and Video</vt:lpstr>
      <vt:lpstr>Working with Audio and Video</vt:lpstr>
      <vt:lpstr>What You Need to Succeed: Video</vt:lpstr>
      <vt:lpstr>Digital Document Review</vt:lpstr>
      <vt:lpstr>Review</vt:lpstr>
      <vt:lpstr>What You Need to Succeed: Other Accessibility Issues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Overview</dc:title>
  <dc:creator>Speer, Carolyn</dc:creator>
  <cp:lastModifiedBy>Speer, Carolyn</cp:lastModifiedBy>
  <cp:revision>80</cp:revision>
  <dcterms:created xsi:type="dcterms:W3CDTF">2017-10-13T15:51:58Z</dcterms:created>
  <dcterms:modified xsi:type="dcterms:W3CDTF">2019-10-22T19:24:56Z</dcterms:modified>
</cp:coreProperties>
</file>