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65" r:id="rId2"/>
    <p:sldId id="282" r:id="rId3"/>
    <p:sldId id="257" r:id="rId4"/>
    <p:sldId id="284" r:id="rId5"/>
    <p:sldId id="260" r:id="rId6"/>
    <p:sldId id="277" r:id="rId7"/>
    <p:sldId id="291" r:id="rId8"/>
    <p:sldId id="261" r:id="rId9"/>
    <p:sldId id="278" r:id="rId10"/>
    <p:sldId id="281" r:id="rId11"/>
    <p:sldId id="279" r:id="rId12"/>
    <p:sldId id="292" r:id="rId13"/>
    <p:sldId id="280" r:id="rId14"/>
    <p:sldId id="293" r:id="rId15"/>
    <p:sldId id="263" r:id="rId16"/>
    <p:sldId id="302" r:id="rId17"/>
    <p:sldId id="285" r:id="rId18"/>
    <p:sldId id="303" r:id="rId19"/>
    <p:sldId id="286" r:id="rId20"/>
    <p:sldId id="304" r:id="rId21"/>
    <p:sldId id="289" r:id="rId22"/>
    <p:sldId id="294" r:id="rId23"/>
    <p:sldId id="305" r:id="rId24"/>
    <p:sldId id="264" r:id="rId25"/>
    <p:sldId id="290" r:id="rId26"/>
    <p:sldId id="298" r:id="rId27"/>
    <p:sldId id="299" r:id="rId28"/>
    <p:sldId id="300" r:id="rId29"/>
    <p:sldId id="301" r:id="rId30"/>
    <p:sldId id="295" r:id="rId31"/>
    <p:sldId id="296" r:id="rId32"/>
    <p:sldId id="297"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59"/>
    <p:restoredTop sz="73905"/>
  </p:normalViewPr>
  <p:slideViewPr>
    <p:cSldViewPr snapToGrid="0" snapToObjects="1" showGuides="1">
      <p:cViewPr varScale="1">
        <p:scale>
          <a:sx n="67" d="100"/>
          <a:sy n="67" d="100"/>
        </p:scale>
        <p:origin x="1360" y="176"/>
      </p:cViewPr>
      <p:guideLst/>
    </p:cSldViewPr>
  </p:slideViewPr>
  <p:outlineViewPr>
    <p:cViewPr>
      <p:scale>
        <a:sx n="33" d="100"/>
        <a:sy n="33" d="100"/>
      </p:scale>
      <p:origin x="0" y="-68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er, Carolyn" userId="1467d2f1-2a73-4e43-9c11-a81adc31f7e7" providerId="ADAL" clId="{BC450906-0262-234D-A6D5-5856CF33C307}"/>
    <pc:docChg chg="custSel addSld delSld modSld sldOrd">
      <pc:chgData name="Speer, Carolyn" userId="1467d2f1-2a73-4e43-9c11-a81adc31f7e7" providerId="ADAL" clId="{BC450906-0262-234D-A6D5-5856CF33C307}" dt="2019-07-11T20:54:21.601" v="2433" actId="20577"/>
      <pc:docMkLst>
        <pc:docMk/>
      </pc:docMkLst>
      <pc:sldChg chg="modSp ord">
        <pc:chgData name="Speer, Carolyn" userId="1467d2f1-2a73-4e43-9c11-a81adc31f7e7" providerId="ADAL" clId="{BC450906-0262-234D-A6D5-5856CF33C307}" dt="2019-07-11T14:16:06.087" v="1496" actId="20577"/>
        <pc:sldMkLst>
          <pc:docMk/>
          <pc:sldMk cId="4104549196" sldId="260"/>
        </pc:sldMkLst>
        <pc:spChg chg="mod">
          <ac:chgData name="Speer, Carolyn" userId="1467d2f1-2a73-4e43-9c11-a81adc31f7e7" providerId="ADAL" clId="{BC450906-0262-234D-A6D5-5856CF33C307}" dt="2019-07-11T14:16:06.087" v="1496" actId="20577"/>
          <ac:spMkLst>
            <pc:docMk/>
            <pc:sldMk cId="4104549196" sldId="260"/>
            <ac:spMk id="5" creationId="{CF8528B4-DA54-864E-B623-9179C1AFFD50}"/>
          </ac:spMkLst>
        </pc:spChg>
      </pc:sldChg>
      <pc:sldChg chg="modSp">
        <pc:chgData name="Speer, Carolyn" userId="1467d2f1-2a73-4e43-9c11-a81adc31f7e7" providerId="ADAL" clId="{BC450906-0262-234D-A6D5-5856CF33C307}" dt="2019-07-11T20:53:16.528" v="2198" actId="1076"/>
        <pc:sldMkLst>
          <pc:docMk/>
          <pc:sldMk cId="352300397" sldId="264"/>
        </pc:sldMkLst>
        <pc:spChg chg="mod">
          <ac:chgData name="Speer, Carolyn" userId="1467d2f1-2a73-4e43-9c11-a81adc31f7e7" providerId="ADAL" clId="{BC450906-0262-234D-A6D5-5856CF33C307}" dt="2019-07-11T20:53:09.063" v="2197" actId="403"/>
          <ac:spMkLst>
            <pc:docMk/>
            <pc:sldMk cId="352300397" sldId="264"/>
            <ac:spMk id="2" creationId="{2BCC8CF8-3E65-244A-8755-E775541323DF}"/>
          </ac:spMkLst>
        </pc:spChg>
        <pc:spChg chg="mod">
          <ac:chgData name="Speer, Carolyn" userId="1467d2f1-2a73-4e43-9c11-a81adc31f7e7" providerId="ADAL" clId="{BC450906-0262-234D-A6D5-5856CF33C307}" dt="2019-07-11T20:53:16.528" v="2198" actId="1076"/>
          <ac:spMkLst>
            <pc:docMk/>
            <pc:sldMk cId="352300397" sldId="264"/>
            <ac:spMk id="4" creationId="{5BF36458-E06C-6445-BF5F-869AC2079145}"/>
          </ac:spMkLst>
        </pc:spChg>
      </pc:sldChg>
      <pc:sldChg chg="modSp">
        <pc:chgData name="Speer, Carolyn" userId="1467d2f1-2a73-4e43-9c11-a81adc31f7e7" providerId="ADAL" clId="{BC450906-0262-234D-A6D5-5856CF33C307}" dt="2019-07-11T14:14:59.697" v="1425" actId="403"/>
        <pc:sldMkLst>
          <pc:docMk/>
          <pc:sldMk cId="4210453232" sldId="265"/>
        </pc:sldMkLst>
        <pc:spChg chg="mod">
          <ac:chgData name="Speer, Carolyn" userId="1467d2f1-2a73-4e43-9c11-a81adc31f7e7" providerId="ADAL" clId="{BC450906-0262-234D-A6D5-5856CF33C307}" dt="2019-07-11T14:14:51.575" v="1422" actId="113"/>
          <ac:spMkLst>
            <pc:docMk/>
            <pc:sldMk cId="4210453232" sldId="265"/>
            <ac:spMk id="2" creationId="{3D6FE75C-378E-F748-8434-F987DA28305F}"/>
          </ac:spMkLst>
        </pc:spChg>
        <pc:spChg chg="mod">
          <ac:chgData name="Speer, Carolyn" userId="1467d2f1-2a73-4e43-9c11-a81adc31f7e7" providerId="ADAL" clId="{BC450906-0262-234D-A6D5-5856CF33C307}" dt="2019-07-11T14:14:59.697" v="1425" actId="403"/>
          <ac:spMkLst>
            <pc:docMk/>
            <pc:sldMk cId="4210453232" sldId="265"/>
            <ac:spMk id="3" creationId="{A9868525-A472-7B43-99D4-BB91258BCAA1}"/>
          </ac:spMkLst>
        </pc:spChg>
      </pc:sldChg>
      <pc:sldChg chg="modSp">
        <pc:chgData name="Speer, Carolyn" userId="1467d2f1-2a73-4e43-9c11-a81adc31f7e7" providerId="ADAL" clId="{BC450906-0262-234D-A6D5-5856CF33C307}" dt="2019-07-11T14:16:40.092" v="1525" actId="27636"/>
        <pc:sldMkLst>
          <pc:docMk/>
          <pc:sldMk cId="3831284158" sldId="277"/>
        </pc:sldMkLst>
        <pc:spChg chg="mod">
          <ac:chgData name="Speer, Carolyn" userId="1467d2f1-2a73-4e43-9c11-a81adc31f7e7" providerId="ADAL" clId="{BC450906-0262-234D-A6D5-5856CF33C307}" dt="2019-07-11T14:16:40.092" v="1525" actId="27636"/>
          <ac:spMkLst>
            <pc:docMk/>
            <pc:sldMk cId="3831284158" sldId="277"/>
            <ac:spMk id="2" creationId="{8D696C08-9A6F-4449-89C3-D15D46EA0BEB}"/>
          </ac:spMkLst>
        </pc:spChg>
      </pc:sldChg>
      <pc:sldChg chg="modSp">
        <pc:chgData name="Speer, Carolyn" userId="1467d2f1-2a73-4e43-9c11-a81adc31f7e7" providerId="ADAL" clId="{BC450906-0262-234D-A6D5-5856CF33C307}" dt="2019-07-11T13:37:32.209" v="411" actId="1076"/>
        <pc:sldMkLst>
          <pc:docMk/>
          <pc:sldMk cId="3236062080" sldId="279"/>
        </pc:sldMkLst>
        <pc:spChg chg="mod">
          <ac:chgData name="Speer, Carolyn" userId="1467d2f1-2a73-4e43-9c11-a81adc31f7e7" providerId="ADAL" clId="{BC450906-0262-234D-A6D5-5856CF33C307}" dt="2019-07-11T13:37:32.209" v="411" actId="1076"/>
          <ac:spMkLst>
            <pc:docMk/>
            <pc:sldMk cId="3236062080" sldId="279"/>
            <ac:spMk id="3" creationId="{0513CC68-9D41-BD47-B56B-9CACE56C18B6}"/>
          </ac:spMkLst>
        </pc:spChg>
      </pc:sldChg>
      <pc:sldChg chg="modSp">
        <pc:chgData name="Speer, Carolyn" userId="1467d2f1-2a73-4e43-9c11-a81adc31f7e7" providerId="ADAL" clId="{BC450906-0262-234D-A6D5-5856CF33C307}" dt="2019-07-11T13:39:38.959" v="492" actId="14100"/>
        <pc:sldMkLst>
          <pc:docMk/>
          <pc:sldMk cId="3950541804" sldId="280"/>
        </pc:sldMkLst>
        <pc:spChg chg="mod">
          <ac:chgData name="Speer, Carolyn" userId="1467d2f1-2a73-4e43-9c11-a81adc31f7e7" providerId="ADAL" clId="{BC450906-0262-234D-A6D5-5856CF33C307}" dt="2019-07-11T13:38:25.607" v="470" actId="14100"/>
          <ac:spMkLst>
            <pc:docMk/>
            <pc:sldMk cId="3950541804" sldId="280"/>
            <ac:spMk id="2" creationId="{18BF0925-8189-5E4C-BF7F-70086DE72195}"/>
          </ac:spMkLst>
        </pc:spChg>
        <pc:spChg chg="mod">
          <ac:chgData name="Speer, Carolyn" userId="1467d2f1-2a73-4e43-9c11-a81adc31f7e7" providerId="ADAL" clId="{BC450906-0262-234D-A6D5-5856CF33C307}" dt="2019-07-11T13:39:38.959" v="492" actId="14100"/>
          <ac:spMkLst>
            <pc:docMk/>
            <pc:sldMk cId="3950541804" sldId="280"/>
            <ac:spMk id="3" creationId="{7D3A8B97-2516-684F-B5BE-15B052F0C815}"/>
          </ac:spMkLst>
        </pc:spChg>
      </pc:sldChg>
      <pc:sldChg chg="modSp">
        <pc:chgData name="Speer, Carolyn" userId="1467d2f1-2a73-4e43-9c11-a81adc31f7e7" providerId="ADAL" clId="{BC450906-0262-234D-A6D5-5856CF33C307}" dt="2019-07-11T14:15:22.371" v="1428" actId="1076"/>
        <pc:sldMkLst>
          <pc:docMk/>
          <pc:sldMk cId="4044976199" sldId="282"/>
        </pc:sldMkLst>
        <pc:spChg chg="mod">
          <ac:chgData name="Speer, Carolyn" userId="1467d2f1-2a73-4e43-9c11-a81adc31f7e7" providerId="ADAL" clId="{BC450906-0262-234D-A6D5-5856CF33C307}" dt="2019-07-11T14:15:09.469" v="1426" actId="113"/>
          <ac:spMkLst>
            <pc:docMk/>
            <pc:sldMk cId="4044976199" sldId="282"/>
            <ac:spMk id="2" creationId="{9ED3FD7B-1F03-E44F-9F42-1775D8A99E87}"/>
          </ac:spMkLst>
        </pc:spChg>
        <pc:picChg chg="mod">
          <ac:chgData name="Speer, Carolyn" userId="1467d2f1-2a73-4e43-9c11-a81adc31f7e7" providerId="ADAL" clId="{BC450906-0262-234D-A6D5-5856CF33C307}" dt="2019-07-11T14:15:22.371" v="1428" actId="1076"/>
          <ac:picMkLst>
            <pc:docMk/>
            <pc:sldMk cId="4044976199" sldId="282"/>
            <ac:picMk id="5" creationId="{618A798E-294B-CB4D-8ED3-58B2291D0316}"/>
          </ac:picMkLst>
        </pc:picChg>
      </pc:sldChg>
      <pc:sldChg chg="modSp">
        <pc:chgData name="Speer, Carolyn" userId="1467d2f1-2a73-4e43-9c11-a81adc31f7e7" providerId="ADAL" clId="{BC450906-0262-234D-A6D5-5856CF33C307}" dt="2019-07-11T20:48:28.354" v="1588" actId="113"/>
        <pc:sldMkLst>
          <pc:docMk/>
          <pc:sldMk cId="2101214509" sldId="284"/>
        </pc:sldMkLst>
        <pc:spChg chg="mod">
          <ac:chgData name="Speer, Carolyn" userId="1467d2f1-2a73-4e43-9c11-a81adc31f7e7" providerId="ADAL" clId="{BC450906-0262-234D-A6D5-5856CF33C307}" dt="2019-07-11T13:23:33.718" v="294" actId="20577"/>
          <ac:spMkLst>
            <pc:docMk/>
            <pc:sldMk cId="2101214509" sldId="284"/>
            <ac:spMk id="2" creationId="{001F8266-BAAD-014E-9D9C-8C57ED06C9FF}"/>
          </ac:spMkLst>
        </pc:spChg>
        <pc:spChg chg="mod">
          <ac:chgData name="Speer, Carolyn" userId="1467d2f1-2a73-4e43-9c11-a81adc31f7e7" providerId="ADAL" clId="{BC450906-0262-234D-A6D5-5856CF33C307}" dt="2019-07-11T20:48:28.354" v="1588" actId="113"/>
          <ac:spMkLst>
            <pc:docMk/>
            <pc:sldMk cId="2101214509" sldId="284"/>
            <ac:spMk id="3" creationId="{2D222934-BF8F-EA42-8EEE-74B76A1833FF}"/>
          </ac:spMkLst>
        </pc:spChg>
      </pc:sldChg>
      <pc:sldChg chg="modSp">
        <pc:chgData name="Speer, Carolyn" userId="1467d2f1-2a73-4e43-9c11-a81adc31f7e7" providerId="ADAL" clId="{BC450906-0262-234D-A6D5-5856CF33C307}" dt="2019-07-11T13:40:45.327" v="557" actId="20577"/>
        <pc:sldMkLst>
          <pc:docMk/>
          <pc:sldMk cId="3668408445" sldId="285"/>
        </pc:sldMkLst>
        <pc:spChg chg="mod">
          <ac:chgData name="Speer, Carolyn" userId="1467d2f1-2a73-4e43-9c11-a81adc31f7e7" providerId="ADAL" clId="{BC450906-0262-234D-A6D5-5856CF33C307}" dt="2019-07-11T13:40:45.327" v="557" actId="20577"/>
          <ac:spMkLst>
            <pc:docMk/>
            <pc:sldMk cId="3668408445" sldId="285"/>
            <ac:spMk id="2" creationId="{03312734-F655-6D46-A9E0-70CE82A51B83}"/>
          </ac:spMkLst>
        </pc:spChg>
      </pc:sldChg>
      <pc:sldChg chg="modSp">
        <pc:chgData name="Speer, Carolyn" userId="1467d2f1-2a73-4e43-9c11-a81adc31f7e7" providerId="ADAL" clId="{BC450906-0262-234D-A6D5-5856CF33C307}" dt="2019-07-11T13:46:27.708" v="834" actId="113"/>
        <pc:sldMkLst>
          <pc:docMk/>
          <pc:sldMk cId="4017575305" sldId="286"/>
        </pc:sldMkLst>
        <pc:spChg chg="mod">
          <ac:chgData name="Speer, Carolyn" userId="1467d2f1-2a73-4e43-9c11-a81adc31f7e7" providerId="ADAL" clId="{BC450906-0262-234D-A6D5-5856CF33C307}" dt="2019-07-11T13:46:27.708" v="834" actId="113"/>
          <ac:spMkLst>
            <pc:docMk/>
            <pc:sldMk cId="4017575305" sldId="286"/>
            <ac:spMk id="3" creationId="{F0A2E077-D812-2142-B5DD-03194F5DE481}"/>
          </ac:spMkLst>
        </pc:spChg>
      </pc:sldChg>
      <pc:sldChg chg="modSp">
        <pc:chgData name="Speer, Carolyn" userId="1467d2f1-2a73-4e43-9c11-a81adc31f7e7" providerId="ADAL" clId="{BC450906-0262-234D-A6D5-5856CF33C307}" dt="2019-07-11T14:14:39.261" v="1421" actId="113"/>
        <pc:sldMkLst>
          <pc:docMk/>
          <pc:sldMk cId="1405388458" sldId="287"/>
        </pc:sldMkLst>
        <pc:spChg chg="mod">
          <ac:chgData name="Speer, Carolyn" userId="1467d2f1-2a73-4e43-9c11-a81adc31f7e7" providerId="ADAL" clId="{BC450906-0262-234D-A6D5-5856CF33C307}" dt="2019-07-11T14:14:25.403" v="1419" actId="113"/>
          <ac:spMkLst>
            <pc:docMk/>
            <pc:sldMk cId="1405388458" sldId="287"/>
            <ac:spMk id="2" creationId="{6CAA41FD-0ADA-B046-8F4F-BC3B56F168BA}"/>
          </ac:spMkLst>
        </pc:spChg>
        <pc:spChg chg="mod">
          <ac:chgData name="Speer, Carolyn" userId="1467d2f1-2a73-4e43-9c11-a81adc31f7e7" providerId="ADAL" clId="{BC450906-0262-234D-A6D5-5856CF33C307}" dt="2019-07-11T14:14:39.261" v="1421" actId="113"/>
          <ac:spMkLst>
            <pc:docMk/>
            <pc:sldMk cId="1405388458" sldId="287"/>
            <ac:spMk id="3" creationId="{83AE7FB5-8536-3840-BB7D-B449F72FC407}"/>
          </ac:spMkLst>
        </pc:spChg>
      </pc:sldChg>
      <pc:sldChg chg="modSp ord">
        <pc:chgData name="Speer, Carolyn" userId="1467d2f1-2a73-4e43-9c11-a81adc31f7e7" providerId="ADAL" clId="{BC450906-0262-234D-A6D5-5856CF33C307}" dt="2019-07-11T13:49:36.630" v="982" actId="114"/>
        <pc:sldMkLst>
          <pc:docMk/>
          <pc:sldMk cId="3617355688" sldId="289"/>
        </pc:sldMkLst>
        <pc:spChg chg="mod">
          <ac:chgData name="Speer, Carolyn" userId="1467d2f1-2a73-4e43-9c11-a81adc31f7e7" providerId="ADAL" clId="{BC450906-0262-234D-A6D5-5856CF33C307}" dt="2019-07-11T13:49:36.630" v="982" actId="114"/>
          <ac:spMkLst>
            <pc:docMk/>
            <pc:sldMk cId="3617355688" sldId="289"/>
            <ac:spMk id="2" creationId="{5E063EF7-7A40-6A4A-AC4A-2BB83E4A9E93}"/>
          </ac:spMkLst>
        </pc:spChg>
      </pc:sldChg>
      <pc:sldChg chg="modSp">
        <pc:chgData name="Speer, Carolyn" userId="1467d2f1-2a73-4e43-9c11-a81adc31f7e7" providerId="ADAL" clId="{BC450906-0262-234D-A6D5-5856CF33C307}" dt="2019-07-11T14:11:45.968" v="1349"/>
        <pc:sldMkLst>
          <pc:docMk/>
          <pc:sldMk cId="2273404052" sldId="290"/>
        </pc:sldMkLst>
        <pc:picChg chg="mod">
          <ac:chgData name="Speer, Carolyn" userId="1467d2f1-2a73-4e43-9c11-a81adc31f7e7" providerId="ADAL" clId="{BC450906-0262-234D-A6D5-5856CF33C307}" dt="2019-07-11T14:11:45.968" v="1349"/>
          <ac:picMkLst>
            <pc:docMk/>
            <pc:sldMk cId="2273404052" sldId="290"/>
            <ac:picMk id="4" creationId="{3FF0BF88-6E1B-534B-ADF3-AB3A6EA96B88}"/>
          </ac:picMkLst>
        </pc:picChg>
      </pc:sldChg>
      <pc:sldChg chg="modNotesTx">
        <pc:chgData name="Speer, Carolyn" userId="1467d2f1-2a73-4e43-9c11-a81adc31f7e7" providerId="ADAL" clId="{BC450906-0262-234D-A6D5-5856CF33C307}" dt="2019-07-11T20:48:46.571" v="1612" actId="20577"/>
        <pc:sldMkLst>
          <pc:docMk/>
          <pc:sldMk cId="1917003167" sldId="291"/>
        </pc:sldMkLst>
      </pc:sldChg>
      <pc:sldChg chg="modSp modNotesTx">
        <pc:chgData name="Speer, Carolyn" userId="1467d2f1-2a73-4e43-9c11-a81adc31f7e7" providerId="ADAL" clId="{BC450906-0262-234D-A6D5-5856CF33C307}" dt="2019-07-11T20:49:48.047" v="1683" actId="20577"/>
        <pc:sldMkLst>
          <pc:docMk/>
          <pc:sldMk cId="2672714577" sldId="293"/>
        </pc:sldMkLst>
        <pc:spChg chg="mod">
          <ac:chgData name="Speer, Carolyn" userId="1467d2f1-2a73-4e43-9c11-a81adc31f7e7" providerId="ADAL" clId="{BC450906-0262-234D-A6D5-5856CF33C307}" dt="2019-07-11T13:40:04.301" v="547" actId="20577"/>
          <ac:spMkLst>
            <pc:docMk/>
            <pc:sldMk cId="2672714577" sldId="293"/>
            <ac:spMk id="2" creationId="{A2AADDDA-15F7-BA4E-A899-87D4BC3230E5}"/>
          </ac:spMkLst>
        </pc:spChg>
      </pc:sldChg>
      <pc:sldChg chg="modSp ord modNotesTx">
        <pc:chgData name="Speer, Carolyn" userId="1467d2f1-2a73-4e43-9c11-a81adc31f7e7" providerId="ADAL" clId="{BC450906-0262-234D-A6D5-5856CF33C307}" dt="2019-07-11T20:53:40.646" v="2291" actId="20577"/>
        <pc:sldMkLst>
          <pc:docMk/>
          <pc:sldMk cId="2769072197" sldId="294"/>
        </pc:sldMkLst>
        <pc:spChg chg="mod">
          <ac:chgData name="Speer, Carolyn" userId="1467d2f1-2a73-4e43-9c11-a81adc31f7e7" providerId="ADAL" clId="{BC450906-0262-234D-A6D5-5856CF33C307}" dt="2019-07-11T13:50:01.437" v="983" actId="113"/>
          <ac:spMkLst>
            <pc:docMk/>
            <pc:sldMk cId="2769072197" sldId="294"/>
            <ac:spMk id="2" creationId="{D0B47850-F579-2744-8253-47D5B3092F14}"/>
          </ac:spMkLst>
        </pc:spChg>
      </pc:sldChg>
      <pc:sldChg chg="modSp">
        <pc:chgData name="Speer, Carolyn" userId="1467d2f1-2a73-4e43-9c11-a81adc31f7e7" providerId="ADAL" clId="{BC450906-0262-234D-A6D5-5856CF33C307}" dt="2019-07-11T14:30:00.518" v="1535" actId="113"/>
        <pc:sldMkLst>
          <pc:docMk/>
          <pc:sldMk cId="1196208770" sldId="296"/>
        </pc:sldMkLst>
        <pc:spChg chg="mod">
          <ac:chgData name="Speer, Carolyn" userId="1467d2f1-2a73-4e43-9c11-a81adc31f7e7" providerId="ADAL" clId="{BC450906-0262-234D-A6D5-5856CF33C307}" dt="2019-07-11T14:30:00.518" v="1535" actId="113"/>
          <ac:spMkLst>
            <pc:docMk/>
            <pc:sldMk cId="1196208770" sldId="296"/>
            <ac:spMk id="3" creationId="{9FD13362-B612-E843-9217-C6A78CFF1980}"/>
          </ac:spMkLst>
        </pc:spChg>
      </pc:sldChg>
      <pc:sldChg chg="modSp">
        <pc:chgData name="Speer, Carolyn" userId="1467d2f1-2a73-4e43-9c11-a81adc31f7e7" providerId="ADAL" clId="{BC450906-0262-234D-A6D5-5856CF33C307}" dt="2019-07-11T14:12:38.223" v="1351" actId="113"/>
        <pc:sldMkLst>
          <pc:docMk/>
          <pc:sldMk cId="4129330181" sldId="298"/>
        </pc:sldMkLst>
        <pc:spChg chg="mod">
          <ac:chgData name="Speer, Carolyn" userId="1467d2f1-2a73-4e43-9c11-a81adc31f7e7" providerId="ADAL" clId="{BC450906-0262-234D-A6D5-5856CF33C307}" dt="2019-07-11T14:12:38.223" v="1351" actId="113"/>
          <ac:spMkLst>
            <pc:docMk/>
            <pc:sldMk cId="4129330181" sldId="298"/>
            <ac:spMk id="3" creationId="{6CF23A13-A3D0-7B40-A59A-66BDE5D27EBA}"/>
          </ac:spMkLst>
        </pc:spChg>
      </pc:sldChg>
      <pc:sldChg chg="modSp">
        <pc:chgData name="Speer, Carolyn" userId="1467d2f1-2a73-4e43-9c11-a81adc31f7e7" providerId="ADAL" clId="{BC450906-0262-234D-A6D5-5856CF33C307}" dt="2019-07-11T14:12:43.903" v="1352" actId="113"/>
        <pc:sldMkLst>
          <pc:docMk/>
          <pc:sldMk cId="3665152696" sldId="299"/>
        </pc:sldMkLst>
        <pc:spChg chg="mod">
          <ac:chgData name="Speer, Carolyn" userId="1467d2f1-2a73-4e43-9c11-a81adc31f7e7" providerId="ADAL" clId="{BC450906-0262-234D-A6D5-5856CF33C307}" dt="2019-07-11T14:12:43.903" v="1352" actId="113"/>
          <ac:spMkLst>
            <pc:docMk/>
            <pc:sldMk cId="3665152696" sldId="299"/>
            <ac:spMk id="3" creationId="{FB48AA38-84FA-5A47-BDDA-E24432D4ED53}"/>
          </ac:spMkLst>
        </pc:spChg>
      </pc:sldChg>
      <pc:sldChg chg="modSp">
        <pc:chgData name="Speer, Carolyn" userId="1467d2f1-2a73-4e43-9c11-a81adc31f7e7" providerId="ADAL" clId="{BC450906-0262-234D-A6D5-5856CF33C307}" dt="2019-07-11T14:12:51.011" v="1354" actId="113"/>
        <pc:sldMkLst>
          <pc:docMk/>
          <pc:sldMk cId="3342222457" sldId="300"/>
        </pc:sldMkLst>
        <pc:spChg chg="mod">
          <ac:chgData name="Speer, Carolyn" userId="1467d2f1-2a73-4e43-9c11-a81adc31f7e7" providerId="ADAL" clId="{BC450906-0262-234D-A6D5-5856CF33C307}" dt="2019-07-11T14:12:51.011" v="1354" actId="113"/>
          <ac:spMkLst>
            <pc:docMk/>
            <pc:sldMk cId="3342222457" sldId="300"/>
            <ac:spMk id="3" creationId="{B70BD659-31C3-8542-8453-2846BD774692}"/>
          </ac:spMkLst>
        </pc:spChg>
      </pc:sldChg>
      <pc:sldChg chg="modSp modNotesTx">
        <pc:chgData name="Speer, Carolyn" userId="1467d2f1-2a73-4e43-9c11-a81adc31f7e7" providerId="ADAL" clId="{BC450906-0262-234D-A6D5-5856CF33C307}" dt="2019-07-11T20:54:21.601" v="2433" actId="20577"/>
        <pc:sldMkLst>
          <pc:docMk/>
          <pc:sldMk cId="3485441778" sldId="301"/>
        </pc:sldMkLst>
        <pc:spChg chg="mod">
          <ac:chgData name="Speer, Carolyn" userId="1467d2f1-2a73-4e43-9c11-a81adc31f7e7" providerId="ADAL" clId="{BC450906-0262-234D-A6D5-5856CF33C307}" dt="2019-07-11T14:13:39.135" v="1418" actId="207"/>
          <ac:spMkLst>
            <pc:docMk/>
            <pc:sldMk cId="3485441778" sldId="301"/>
            <ac:spMk id="3" creationId="{37660AAD-FCBE-7E4B-AA17-DCB807D82B32}"/>
          </ac:spMkLst>
        </pc:spChg>
      </pc:sldChg>
      <pc:sldChg chg="addSp delSp modSp add modNotesTx">
        <pc:chgData name="Speer, Carolyn" userId="1467d2f1-2a73-4e43-9c11-a81adc31f7e7" providerId="ADAL" clId="{BC450906-0262-234D-A6D5-5856CF33C307}" dt="2019-07-11T20:50:10.444" v="1729" actId="20577"/>
        <pc:sldMkLst>
          <pc:docMk/>
          <pc:sldMk cId="2647005708" sldId="302"/>
        </pc:sldMkLst>
        <pc:spChg chg="del mod">
          <ac:chgData name="Speer, Carolyn" userId="1467d2f1-2a73-4e43-9c11-a81adc31f7e7" providerId="ADAL" clId="{BC450906-0262-234D-A6D5-5856CF33C307}" dt="2019-07-10T22:33:23.594" v="165"/>
          <ac:spMkLst>
            <pc:docMk/>
            <pc:sldMk cId="2647005708" sldId="302"/>
            <ac:spMk id="2" creationId="{EFD9CED9-CCF6-FB42-A3A4-1AFFE39C4A6F}"/>
          </ac:spMkLst>
        </pc:spChg>
        <pc:spChg chg="del mod">
          <ac:chgData name="Speer, Carolyn" userId="1467d2f1-2a73-4e43-9c11-a81adc31f7e7" providerId="ADAL" clId="{BC450906-0262-234D-A6D5-5856CF33C307}" dt="2019-07-10T22:33:23.594" v="165"/>
          <ac:spMkLst>
            <pc:docMk/>
            <pc:sldMk cId="2647005708" sldId="302"/>
            <ac:spMk id="3" creationId="{7E43D1FB-461B-9C42-9F8E-8F6623C2E31E}"/>
          </ac:spMkLst>
        </pc:spChg>
        <pc:spChg chg="add mod">
          <ac:chgData name="Speer, Carolyn" userId="1467d2f1-2a73-4e43-9c11-a81adc31f7e7" providerId="ADAL" clId="{BC450906-0262-234D-A6D5-5856CF33C307}" dt="2019-07-11T14:29:04.362" v="1526" actId="113"/>
          <ac:spMkLst>
            <pc:docMk/>
            <pc:sldMk cId="2647005708" sldId="302"/>
            <ac:spMk id="4" creationId="{E1F9F9A6-86EB-A14C-BC2A-A3BED364D10A}"/>
          </ac:spMkLst>
        </pc:spChg>
        <pc:spChg chg="add mod">
          <ac:chgData name="Speer, Carolyn" userId="1467d2f1-2a73-4e43-9c11-a81adc31f7e7" providerId="ADAL" clId="{BC450906-0262-234D-A6D5-5856CF33C307}" dt="2019-07-10T22:33:23.594" v="165"/>
          <ac:spMkLst>
            <pc:docMk/>
            <pc:sldMk cId="2647005708" sldId="302"/>
            <ac:spMk id="5" creationId="{3FD8F184-120F-5A41-8B2D-7D001BD7A737}"/>
          </ac:spMkLst>
        </pc:spChg>
      </pc:sldChg>
      <pc:sldChg chg="modSp add ord modNotesTx">
        <pc:chgData name="Speer, Carolyn" userId="1467d2f1-2a73-4e43-9c11-a81adc31f7e7" providerId="ADAL" clId="{BC450906-0262-234D-A6D5-5856CF33C307}" dt="2019-07-11T20:50:33.378" v="1783" actId="20577"/>
        <pc:sldMkLst>
          <pc:docMk/>
          <pc:sldMk cId="1006232443" sldId="303"/>
        </pc:sldMkLst>
        <pc:spChg chg="mod">
          <ac:chgData name="Speer, Carolyn" userId="1467d2f1-2a73-4e43-9c11-a81adc31f7e7" providerId="ADAL" clId="{BC450906-0262-234D-A6D5-5856CF33C307}" dt="2019-07-11T20:50:26.225" v="1763" actId="20577"/>
          <ac:spMkLst>
            <pc:docMk/>
            <pc:sldMk cId="1006232443" sldId="303"/>
            <ac:spMk id="4" creationId="{E1F9F9A6-86EB-A14C-BC2A-A3BED364D10A}"/>
          </ac:spMkLst>
        </pc:spChg>
      </pc:sldChg>
      <pc:sldChg chg="modSp add modNotesTx">
        <pc:chgData name="Speer, Carolyn" userId="1467d2f1-2a73-4e43-9c11-a81adc31f7e7" providerId="ADAL" clId="{BC450906-0262-234D-A6D5-5856CF33C307}" dt="2019-07-11T20:51:15.346" v="1877" actId="20577"/>
        <pc:sldMkLst>
          <pc:docMk/>
          <pc:sldMk cId="373151532" sldId="304"/>
        </pc:sldMkLst>
        <pc:spChg chg="mod">
          <ac:chgData name="Speer, Carolyn" userId="1467d2f1-2a73-4e43-9c11-a81adc31f7e7" providerId="ADAL" clId="{BC450906-0262-234D-A6D5-5856CF33C307}" dt="2019-07-11T13:46:49.951" v="844" actId="113"/>
          <ac:spMkLst>
            <pc:docMk/>
            <pc:sldMk cId="373151532" sldId="304"/>
            <ac:spMk id="2" creationId="{E019C8EF-E0DF-4E4A-BBF0-2865C4FC6527}"/>
          </ac:spMkLst>
        </pc:spChg>
      </pc:sldChg>
      <pc:sldChg chg="modSp add modNotesTx">
        <pc:chgData name="Speer, Carolyn" userId="1467d2f1-2a73-4e43-9c11-a81adc31f7e7" providerId="ADAL" clId="{BC450906-0262-234D-A6D5-5856CF33C307}" dt="2019-07-11T20:53:02.270" v="2196" actId="403"/>
        <pc:sldMkLst>
          <pc:docMk/>
          <pc:sldMk cId="744994975" sldId="305"/>
        </pc:sldMkLst>
        <pc:spChg chg="mod">
          <ac:chgData name="Speer, Carolyn" userId="1467d2f1-2a73-4e43-9c11-a81adc31f7e7" providerId="ADAL" clId="{BC450906-0262-234D-A6D5-5856CF33C307}" dt="2019-07-11T20:53:02.270" v="2196" actId="403"/>
          <ac:spMkLst>
            <pc:docMk/>
            <pc:sldMk cId="744994975" sldId="305"/>
            <ac:spMk id="2" creationId="{3D16CFF4-6537-D94C-BF6D-C2664D0666D9}"/>
          </ac:spMkLst>
        </pc:spChg>
        <pc:spChg chg="mod">
          <ac:chgData name="Speer, Carolyn" userId="1467d2f1-2a73-4e43-9c11-a81adc31f7e7" providerId="ADAL" clId="{BC450906-0262-234D-A6D5-5856CF33C307}" dt="2019-07-11T20:52:56.982" v="2194" actId="113"/>
          <ac:spMkLst>
            <pc:docMk/>
            <pc:sldMk cId="744994975" sldId="305"/>
            <ac:spMk id="3" creationId="{E2141948-E427-1A42-A7A8-9DA0B934F881}"/>
          </ac:spMkLst>
        </pc:spChg>
      </pc:sldChg>
      <pc:sldChg chg="modSp add del">
        <pc:chgData name="Speer, Carolyn" userId="1467d2f1-2a73-4e43-9c11-a81adc31f7e7" providerId="ADAL" clId="{BC450906-0262-234D-A6D5-5856CF33C307}" dt="2019-07-11T13:49:18.473" v="975" actId="2696"/>
        <pc:sldMkLst>
          <pc:docMk/>
          <pc:sldMk cId="1326254438" sldId="305"/>
        </pc:sldMkLst>
        <pc:spChg chg="mod">
          <ac:chgData name="Speer, Carolyn" userId="1467d2f1-2a73-4e43-9c11-a81adc31f7e7" providerId="ADAL" clId="{BC450906-0262-234D-A6D5-5856CF33C307}" dt="2019-07-11T13:48:25.172" v="972" actId="113"/>
          <ac:spMkLst>
            <pc:docMk/>
            <pc:sldMk cId="1326254438" sldId="305"/>
            <ac:spMk id="2" creationId="{03B9324D-4494-D945-B8CF-A55D2A9DD3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C74D3-A145-3E45-B002-AEA14379207B}" type="datetimeFigureOut">
              <a:rPr lang="en-US" smtClean="0"/>
              <a:t>7/10/19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9B876-95EA-7442-A947-37557F895CAB}" type="slidenum">
              <a:rPr lang="en-US" smtClean="0"/>
              <a:t>‹#›</a:t>
            </a:fld>
            <a:endParaRPr lang="en-US"/>
          </a:p>
        </p:txBody>
      </p:sp>
    </p:spTree>
    <p:extLst>
      <p:ext uri="{BB962C8B-B14F-4D97-AF65-F5344CB8AC3E}">
        <p14:creationId xmlns:p14="http://schemas.microsoft.com/office/powerpoint/2010/main" val="49633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presentation “Comprehensive accessibility training means training everyone, including students” by Dr. Carolyn Speer.</a:t>
            </a:r>
          </a:p>
        </p:txBody>
      </p:sp>
      <p:sp>
        <p:nvSpPr>
          <p:cNvPr id="4" name="Slide Number Placeholder 3"/>
          <p:cNvSpPr>
            <a:spLocks noGrp="1"/>
          </p:cNvSpPr>
          <p:nvPr>
            <p:ph type="sldNum" sz="quarter" idx="5"/>
          </p:nvPr>
        </p:nvSpPr>
        <p:spPr/>
        <p:txBody>
          <a:bodyPr/>
          <a:lstStyle/>
          <a:p>
            <a:fld id="{4A59B876-95EA-7442-A947-37557F895CAB}" type="slidenum">
              <a:rPr lang="en-US" smtClean="0"/>
              <a:t>1</a:t>
            </a:fld>
            <a:endParaRPr lang="en-US"/>
          </a:p>
        </p:txBody>
      </p:sp>
    </p:spTree>
    <p:extLst>
      <p:ext uri="{BB962C8B-B14F-4D97-AF65-F5344CB8AC3E}">
        <p14:creationId xmlns:p14="http://schemas.microsoft.com/office/powerpoint/2010/main" val="18174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Wichita State’s accessibility goal is a streamlined version of these concepts: all students, same information, same time.</a:t>
            </a:r>
          </a:p>
        </p:txBody>
      </p:sp>
      <p:sp>
        <p:nvSpPr>
          <p:cNvPr id="4" name="Slide Number Placeholder 3"/>
          <p:cNvSpPr>
            <a:spLocks noGrp="1"/>
          </p:cNvSpPr>
          <p:nvPr>
            <p:ph type="sldNum" sz="quarter" idx="5"/>
          </p:nvPr>
        </p:nvSpPr>
        <p:spPr/>
        <p:txBody>
          <a:bodyPr/>
          <a:lstStyle/>
          <a:p>
            <a:fld id="{4A59B876-95EA-7442-A947-37557F895CAB}" type="slidenum">
              <a:rPr lang="en-US" smtClean="0"/>
              <a:t>10</a:t>
            </a:fld>
            <a:endParaRPr lang="en-US"/>
          </a:p>
        </p:txBody>
      </p:sp>
    </p:spTree>
    <p:extLst>
      <p:ext uri="{BB962C8B-B14F-4D97-AF65-F5344CB8AC3E}">
        <p14:creationId xmlns:p14="http://schemas.microsoft.com/office/powerpoint/2010/main" val="2261327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It is important to note that accessibility is not the same thing as accommodation.  Accommodation is reactive to an individual’s needs.  Ideally, </a:t>
            </a:r>
            <a:r>
              <a:rPr lang="en-US" dirty="0" err="1"/>
              <a:t>iproving</a:t>
            </a:r>
            <a:r>
              <a:rPr lang="en-US" dirty="0"/>
              <a:t> accessibility will decrease the need for accommodation over time.</a:t>
            </a:r>
          </a:p>
        </p:txBody>
      </p:sp>
      <p:sp>
        <p:nvSpPr>
          <p:cNvPr id="4" name="Slide Number Placeholder 3"/>
          <p:cNvSpPr>
            <a:spLocks noGrp="1"/>
          </p:cNvSpPr>
          <p:nvPr>
            <p:ph type="sldNum" sz="quarter" idx="5"/>
          </p:nvPr>
        </p:nvSpPr>
        <p:spPr/>
        <p:txBody>
          <a:bodyPr/>
          <a:lstStyle/>
          <a:p>
            <a:fld id="{4A59B876-95EA-7442-A947-37557F895CAB}" type="slidenum">
              <a:rPr lang="en-US" smtClean="0"/>
              <a:t>11</a:t>
            </a:fld>
            <a:endParaRPr lang="en-US"/>
          </a:p>
        </p:txBody>
      </p:sp>
    </p:spTree>
    <p:extLst>
      <p:ext uri="{BB962C8B-B14F-4D97-AF65-F5344CB8AC3E}">
        <p14:creationId xmlns:p14="http://schemas.microsoft.com/office/powerpoint/2010/main" val="171628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to consider: what is the instructor’s role in accessibility (not in accommodation)?</a:t>
            </a:r>
          </a:p>
        </p:txBody>
      </p:sp>
      <p:sp>
        <p:nvSpPr>
          <p:cNvPr id="4" name="Slide Number Placeholder 3"/>
          <p:cNvSpPr>
            <a:spLocks noGrp="1"/>
          </p:cNvSpPr>
          <p:nvPr>
            <p:ph type="sldNum" sz="quarter" idx="5"/>
          </p:nvPr>
        </p:nvSpPr>
        <p:spPr/>
        <p:txBody>
          <a:bodyPr/>
          <a:lstStyle/>
          <a:p>
            <a:fld id="{4A59B876-95EA-7442-A947-37557F895CAB}" type="slidenum">
              <a:rPr lang="en-US" smtClean="0"/>
              <a:t>12</a:t>
            </a:fld>
            <a:endParaRPr lang="en-US"/>
          </a:p>
        </p:txBody>
      </p:sp>
    </p:spTree>
    <p:extLst>
      <p:ext uri="{BB962C8B-B14F-4D97-AF65-F5344CB8AC3E}">
        <p14:creationId xmlns:p14="http://schemas.microsoft.com/office/powerpoint/2010/main" val="24280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instructor’s role in accessibility from a WSU perspective is this: the instructor is the architect of the course experience, the curator of relevant content, and the final guarantor of accessibility. Providing an accessible course experience is a consequence of academic freedom.</a:t>
            </a:r>
          </a:p>
        </p:txBody>
      </p:sp>
      <p:sp>
        <p:nvSpPr>
          <p:cNvPr id="4" name="Slide Number Placeholder 3"/>
          <p:cNvSpPr>
            <a:spLocks noGrp="1"/>
          </p:cNvSpPr>
          <p:nvPr>
            <p:ph type="sldNum" sz="quarter" idx="5"/>
          </p:nvPr>
        </p:nvSpPr>
        <p:spPr/>
        <p:txBody>
          <a:bodyPr/>
          <a:lstStyle/>
          <a:p>
            <a:fld id="{4A59B876-95EA-7442-A947-37557F895CAB}" type="slidenum">
              <a:rPr lang="en-US" smtClean="0"/>
              <a:t>13</a:t>
            </a:fld>
            <a:endParaRPr lang="en-US"/>
          </a:p>
        </p:txBody>
      </p:sp>
    </p:spTree>
    <p:extLst>
      <p:ext uri="{BB962C8B-B14F-4D97-AF65-F5344CB8AC3E}">
        <p14:creationId xmlns:p14="http://schemas.microsoft.com/office/powerpoint/2010/main" val="164202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to consider: who is the instructor? Is the instructor of record the only instructor?</a:t>
            </a:r>
          </a:p>
        </p:txBody>
      </p:sp>
      <p:sp>
        <p:nvSpPr>
          <p:cNvPr id="4" name="Slide Number Placeholder 3"/>
          <p:cNvSpPr>
            <a:spLocks noGrp="1"/>
          </p:cNvSpPr>
          <p:nvPr>
            <p:ph type="sldNum" sz="quarter" idx="5"/>
          </p:nvPr>
        </p:nvSpPr>
        <p:spPr/>
        <p:txBody>
          <a:bodyPr/>
          <a:lstStyle/>
          <a:p>
            <a:fld id="{4A59B876-95EA-7442-A947-37557F895CAB}" type="slidenum">
              <a:rPr lang="en-US" smtClean="0"/>
              <a:t>14</a:t>
            </a:fld>
            <a:endParaRPr lang="en-US"/>
          </a:p>
        </p:txBody>
      </p:sp>
    </p:spTree>
    <p:extLst>
      <p:ext uri="{BB962C8B-B14F-4D97-AF65-F5344CB8AC3E}">
        <p14:creationId xmlns:p14="http://schemas.microsoft.com/office/powerpoint/2010/main" val="286212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instructor can be complex because while every course has at least one instructor of record, there are times when any number of additional people could provide instruction to students in the classroom setting.  The definition of instructor in the agreement between Wichita State and the National Federation of the Blind defines instructors as all individuals who provide any course-related instruction to students including but not limited to professors, lecturers, fellows, and teaching assistants.</a:t>
            </a:r>
          </a:p>
        </p:txBody>
      </p:sp>
      <p:sp>
        <p:nvSpPr>
          <p:cNvPr id="4" name="Slide Number Placeholder 3"/>
          <p:cNvSpPr>
            <a:spLocks noGrp="1"/>
          </p:cNvSpPr>
          <p:nvPr>
            <p:ph type="sldNum" sz="quarter" idx="5"/>
          </p:nvPr>
        </p:nvSpPr>
        <p:spPr/>
        <p:txBody>
          <a:bodyPr/>
          <a:lstStyle/>
          <a:p>
            <a:fld id="{4A59B876-95EA-7442-A947-37557F895CAB}" type="slidenum">
              <a:rPr lang="en-US" smtClean="0"/>
              <a:t>15</a:t>
            </a:fld>
            <a:endParaRPr lang="en-US"/>
          </a:p>
        </p:txBody>
      </p:sp>
    </p:spTree>
    <p:extLst>
      <p:ext uri="{BB962C8B-B14F-4D97-AF65-F5344CB8AC3E}">
        <p14:creationId xmlns:p14="http://schemas.microsoft.com/office/powerpoint/2010/main" val="359594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often play an instructional role</a:t>
            </a:r>
          </a:p>
        </p:txBody>
      </p:sp>
      <p:sp>
        <p:nvSpPr>
          <p:cNvPr id="4" name="Slide Number Placeholder 3"/>
          <p:cNvSpPr>
            <a:spLocks noGrp="1"/>
          </p:cNvSpPr>
          <p:nvPr>
            <p:ph type="sldNum" sz="quarter" idx="5"/>
          </p:nvPr>
        </p:nvSpPr>
        <p:spPr/>
        <p:txBody>
          <a:bodyPr/>
          <a:lstStyle/>
          <a:p>
            <a:fld id="{4A59B876-95EA-7442-A947-37557F895CAB}" type="slidenum">
              <a:rPr lang="en-US" smtClean="0"/>
              <a:t>16</a:t>
            </a:fld>
            <a:endParaRPr lang="en-US"/>
          </a:p>
        </p:txBody>
      </p:sp>
    </p:spTree>
    <p:extLst>
      <p:ext uri="{BB962C8B-B14F-4D97-AF65-F5344CB8AC3E}">
        <p14:creationId xmlns:p14="http://schemas.microsoft.com/office/powerpoint/2010/main" val="163463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phrase “including but not limited to” means the definition of instructor should be considered broadly.  At Wichita State, we define it to include students when students are acting as instructors in a course. For example, when students provide online or in-person presentations or lead online or in-person discussions, they are taking an instructor role.  Also, when they share original videos or artwork or exchange essays for peer review, again whether it is online on face-to-face, that is instruction.  Those activities need to be accessible.</a:t>
            </a:r>
          </a:p>
        </p:txBody>
      </p:sp>
      <p:sp>
        <p:nvSpPr>
          <p:cNvPr id="4" name="Slide Number Placeholder 3"/>
          <p:cNvSpPr>
            <a:spLocks noGrp="1"/>
          </p:cNvSpPr>
          <p:nvPr>
            <p:ph type="sldNum" sz="quarter" idx="5"/>
          </p:nvPr>
        </p:nvSpPr>
        <p:spPr/>
        <p:txBody>
          <a:bodyPr/>
          <a:lstStyle/>
          <a:p>
            <a:fld id="{4A59B876-95EA-7442-A947-37557F895CAB}" type="slidenum">
              <a:rPr lang="en-US" smtClean="0"/>
              <a:t>17</a:t>
            </a:fld>
            <a:endParaRPr lang="en-US"/>
          </a:p>
        </p:txBody>
      </p:sp>
    </p:spTree>
    <p:extLst>
      <p:ext uri="{BB962C8B-B14F-4D97-AF65-F5344CB8AC3E}">
        <p14:creationId xmlns:p14="http://schemas.microsoft.com/office/powerpoint/2010/main" val="318230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often perform student support roles</a:t>
            </a:r>
          </a:p>
        </p:txBody>
      </p:sp>
      <p:sp>
        <p:nvSpPr>
          <p:cNvPr id="4" name="Slide Number Placeholder 3"/>
          <p:cNvSpPr>
            <a:spLocks noGrp="1"/>
          </p:cNvSpPr>
          <p:nvPr>
            <p:ph type="sldNum" sz="quarter" idx="5"/>
          </p:nvPr>
        </p:nvSpPr>
        <p:spPr/>
        <p:txBody>
          <a:bodyPr/>
          <a:lstStyle/>
          <a:p>
            <a:fld id="{4A59B876-95EA-7442-A947-37557F895CAB}" type="slidenum">
              <a:rPr lang="en-US" smtClean="0"/>
              <a:t>18</a:t>
            </a:fld>
            <a:endParaRPr lang="en-US"/>
          </a:p>
        </p:txBody>
      </p:sp>
    </p:spTree>
    <p:extLst>
      <p:ext uri="{BB962C8B-B14F-4D97-AF65-F5344CB8AC3E}">
        <p14:creationId xmlns:p14="http://schemas.microsoft.com/office/powerpoint/2010/main" val="367078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once we recognize that students participate in the crafting the college experience of other students, it’s important to recognize that much of that experience is outside the classroom.  Of course, once we are outside the classroom we are no longer subject to the idea that students are acting as instructors, but they still have an important impact on each other and need to be presenting themselves accessibly.  When students are trained in accessibility, there is a better chance student activities will reach more people.</a:t>
            </a:r>
          </a:p>
        </p:txBody>
      </p:sp>
      <p:sp>
        <p:nvSpPr>
          <p:cNvPr id="4" name="Slide Number Placeholder 3"/>
          <p:cNvSpPr>
            <a:spLocks noGrp="1"/>
          </p:cNvSpPr>
          <p:nvPr>
            <p:ph type="sldNum" sz="quarter" idx="5"/>
          </p:nvPr>
        </p:nvSpPr>
        <p:spPr/>
        <p:txBody>
          <a:bodyPr/>
          <a:lstStyle/>
          <a:p>
            <a:fld id="{4A59B876-95EA-7442-A947-37557F895CAB}" type="slidenum">
              <a:rPr lang="en-US" smtClean="0"/>
              <a:t>19</a:t>
            </a:fld>
            <a:endParaRPr lang="en-US"/>
          </a:p>
        </p:txBody>
      </p:sp>
    </p:spTree>
    <p:extLst>
      <p:ext uri="{BB962C8B-B14F-4D97-AF65-F5344CB8AC3E}">
        <p14:creationId xmlns:p14="http://schemas.microsoft.com/office/powerpoint/2010/main" val="156673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has a companion webpage.  You can find these slides along with a scripted voiceover at </a:t>
            </a:r>
            <a:r>
              <a:rPr lang="en-US" dirty="0" err="1"/>
              <a:t>www.ksarn.org</a:t>
            </a:r>
            <a:r>
              <a:rPr lang="en-US" dirty="0"/>
              <a:t>/ahead2019/ or, if you prefer you can use the </a:t>
            </a:r>
            <a:r>
              <a:rPr lang="en-US" dirty="0" err="1"/>
              <a:t>qr</a:t>
            </a:r>
            <a:r>
              <a:rPr lang="en-US" dirty="0"/>
              <a:t> code provided on this slide.</a:t>
            </a:r>
          </a:p>
        </p:txBody>
      </p:sp>
      <p:sp>
        <p:nvSpPr>
          <p:cNvPr id="4" name="Slide Number Placeholder 3"/>
          <p:cNvSpPr>
            <a:spLocks noGrp="1"/>
          </p:cNvSpPr>
          <p:nvPr>
            <p:ph type="sldNum" sz="quarter" idx="5"/>
          </p:nvPr>
        </p:nvSpPr>
        <p:spPr/>
        <p:txBody>
          <a:bodyPr/>
          <a:lstStyle/>
          <a:p>
            <a:fld id="{4A59B876-95EA-7442-A947-37557F895CAB}" type="slidenum">
              <a:rPr lang="en-US" smtClean="0"/>
              <a:t>2</a:t>
            </a:fld>
            <a:endParaRPr lang="en-US"/>
          </a:p>
        </p:txBody>
      </p:sp>
    </p:spTree>
    <p:extLst>
      <p:ext uri="{BB962C8B-B14F-4D97-AF65-F5344CB8AC3E}">
        <p14:creationId xmlns:p14="http://schemas.microsoft.com/office/powerpoint/2010/main" val="500916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instruct and perform student support roles, they require accessibility training</a:t>
            </a:r>
          </a:p>
        </p:txBody>
      </p:sp>
      <p:sp>
        <p:nvSpPr>
          <p:cNvPr id="4" name="Slide Number Placeholder 3"/>
          <p:cNvSpPr>
            <a:spLocks noGrp="1"/>
          </p:cNvSpPr>
          <p:nvPr>
            <p:ph type="sldNum" sz="quarter" idx="5"/>
          </p:nvPr>
        </p:nvSpPr>
        <p:spPr/>
        <p:txBody>
          <a:bodyPr/>
          <a:lstStyle/>
          <a:p>
            <a:fld id="{4A59B876-95EA-7442-A947-37557F895CAB}" type="slidenum">
              <a:rPr lang="en-US" smtClean="0"/>
              <a:t>20</a:t>
            </a:fld>
            <a:endParaRPr lang="en-US"/>
          </a:p>
        </p:txBody>
      </p:sp>
    </p:spTree>
    <p:extLst>
      <p:ext uri="{BB962C8B-B14F-4D97-AF65-F5344CB8AC3E}">
        <p14:creationId xmlns:p14="http://schemas.microsoft.com/office/powerpoint/2010/main" val="3781194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accept that students sometimes act as instructors and can impact the student experience of others outside the classroom as well, then it becomes clear that students require training in accessible presentation.  However, our current systems are not designed to train students in accessibility, and instructors are not often not prepared to be accessibility trainers. But these statements, while true are not legitimate arguments against training.</a:t>
            </a:r>
          </a:p>
        </p:txBody>
      </p:sp>
      <p:sp>
        <p:nvSpPr>
          <p:cNvPr id="4" name="Slide Number Placeholder 3"/>
          <p:cNvSpPr>
            <a:spLocks noGrp="1"/>
          </p:cNvSpPr>
          <p:nvPr>
            <p:ph type="sldNum" sz="quarter" idx="5"/>
          </p:nvPr>
        </p:nvSpPr>
        <p:spPr/>
        <p:txBody>
          <a:bodyPr/>
          <a:lstStyle/>
          <a:p>
            <a:fld id="{4A59B876-95EA-7442-A947-37557F895CAB}" type="slidenum">
              <a:rPr lang="en-US" smtClean="0"/>
              <a:t>21</a:t>
            </a:fld>
            <a:endParaRPr lang="en-US"/>
          </a:p>
        </p:txBody>
      </p:sp>
    </p:spTree>
    <p:extLst>
      <p:ext uri="{BB962C8B-B14F-4D97-AF65-F5344CB8AC3E}">
        <p14:creationId xmlns:p14="http://schemas.microsoft.com/office/powerpoint/2010/main" val="244280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would you do if you had to train everybody on your campus, including students?</a:t>
            </a:r>
          </a:p>
        </p:txBody>
      </p:sp>
      <p:sp>
        <p:nvSpPr>
          <p:cNvPr id="4" name="Slide Number Placeholder 3"/>
          <p:cNvSpPr>
            <a:spLocks noGrp="1"/>
          </p:cNvSpPr>
          <p:nvPr>
            <p:ph type="sldNum" sz="quarter" idx="5"/>
          </p:nvPr>
        </p:nvSpPr>
        <p:spPr/>
        <p:txBody>
          <a:bodyPr/>
          <a:lstStyle/>
          <a:p>
            <a:fld id="{4A59B876-95EA-7442-A947-37557F895CAB}" type="slidenum">
              <a:rPr lang="en-US" smtClean="0"/>
              <a:t>22</a:t>
            </a:fld>
            <a:endParaRPr lang="en-US"/>
          </a:p>
        </p:txBody>
      </p:sp>
    </p:spTree>
    <p:extLst>
      <p:ext uri="{BB962C8B-B14F-4D97-AF65-F5344CB8AC3E}">
        <p14:creationId xmlns:p14="http://schemas.microsoft.com/office/powerpoint/2010/main" val="625266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tried on our campus included creating strong policies about classroom accessibility, consulting with faculty allies about reasonable expectations of faculty effort, considered relying on faculty to train students, and considering putting the training on our LMS.</a:t>
            </a:r>
          </a:p>
        </p:txBody>
      </p:sp>
      <p:sp>
        <p:nvSpPr>
          <p:cNvPr id="4" name="Slide Number Placeholder 3"/>
          <p:cNvSpPr>
            <a:spLocks noGrp="1"/>
          </p:cNvSpPr>
          <p:nvPr>
            <p:ph type="sldNum" sz="quarter" idx="5"/>
          </p:nvPr>
        </p:nvSpPr>
        <p:spPr/>
        <p:txBody>
          <a:bodyPr/>
          <a:lstStyle/>
          <a:p>
            <a:fld id="{4A59B876-95EA-7442-A947-37557F895CAB}" type="slidenum">
              <a:rPr lang="en-US" smtClean="0"/>
              <a:t>23</a:t>
            </a:fld>
            <a:endParaRPr lang="en-US"/>
          </a:p>
        </p:txBody>
      </p:sp>
    </p:spTree>
    <p:extLst>
      <p:ext uri="{BB962C8B-B14F-4D97-AF65-F5344CB8AC3E}">
        <p14:creationId xmlns:p14="http://schemas.microsoft.com/office/powerpoint/2010/main" val="406582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Kansas Accessibility Resources Network, there are free, modular resources available to everyone interested in learning about accessibility, and these resources are designed to reach all learners, including students.  These resources are online and are designed as short on-demand, courses with content and an assessment.  Learners who score 85% or higher on the accompanying assessment are offered a </a:t>
            </a:r>
            <a:r>
              <a:rPr lang="en-US" dirty="0" err="1"/>
              <a:t>Credly.com</a:t>
            </a:r>
            <a:r>
              <a:rPr lang="en-US" dirty="0"/>
              <a:t> badge to capture their learning.  Through this kind of tracking, instructors can ensure that students are not re-trained from term-to-term on content they already know and students can communicate their competencies to employers as well.</a:t>
            </a:r>
          </a:p>
        </p:txBody>
      </p:sp>
      <p:sp>
        <p:nvSpPr>
          <p:cNvPr id="4" name="Slide Number Placeholder 3"/>
          <p:cNvSpPr>
            <a:spLocks noGrp="1"/>
          </p:cNvSpPr>
          <p:nvPr>
            <p:ph type="sldNum" sz="quarter" idx="5"/>
          </p:nvPr>
        </p:nvSpPr>
        <p:spPr/>
        <p:txBody>
          <a:bodyPr/>
          <a:lstStyle/>
          <a:p>
            <a:fld id="{4A59B876-95EA-7442-A947-37557F895CAB}" type="slidenum">
              <a:rPr lang="en-US" smtClean="0"/>
              <a:t>24</a:t>
            </a:fld>
            <a:endParaRPr lang="en-US"/>
          </a:p>
        </p:txBody>
      </p:sp>
    </p:spTree>
    <p:extLst>
      <p:ext uri="{BB962C8B-B14F-4D97-AF65-F5344CB8AC3E}">
        <p14:creationId xmlns:p14="http://schemas.microsoft.com/office/powerpoint/2010/main" val="1183106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there are 10 training courses at KSARN.  Instructors do not have to create materials or spend time in their class delivering off-content training.  All courses can be taken by all learners, but we group the course listing by likely target audience.  This slide lists most of our currently available courses, and we suggest that students would be interested in Impairment Awareness, Accessible face-to-face presentation, creating accessible digital documents, creating accessible video for students, and accessible conference presentations.  In addition to these classes we also offer creating accessible video for instructors and staff, introduction to web accessibility, and assistive technology.  We also now offer a staff-focused course in remediating legacy documents.  The </a:t>
            </a:r>
            <a:r>
              <a:rPr lang="en-US" dirty="0" err="1"/>
              <a:t>Credly</a:t>
            </a:r>
            <a:r>
              <a:rPr lang="en-US" dirty="0"/>
              <a:t> badges learners can earn list the title of the course, the KSARN logo, and also the logo of the university partner that created the content.  </a:t>
            </a:r>
          </a:p>
        </p:txBody>
      </p:sp>
      <p:sp>
        <p:nvSpPr>
          <p:cNvPr id="4" name="Slide Number Placeholder 3"/>
          <p:cNvSpPr>
            <a:spLocks noGrp="1"/>
          </p:cNvSpPr>
          <p:nvPr>
            <p:ph type="sldNum" sz="quarter" idx="5"/>
          </p:nvPr>
        </p:nvSpPr>
        <p:spPr/>
        <p:txBody>
          <a:bodyPr/>
          <a:lstStyle/>
          <a:p>
            <a:fld id="{4A59B876-95EA-7442-A947-37557F895CAB}" type="slidenum">
              <a:rPr lang="en-US" smtClean="0"/>
              <a:t>25</a:t>
            </a:fld>
            <a:endParaRPr lang="en-US"/>
          </a:p>
        </p:txBody>
      </p:sp>
    </p:spTree>
    <p:extLst>
      <p:ext uri="{BB962C8B-B14F-4D97-AF65-F5344CB8AC3E}">
        <p14:creationId xmlns:p14="http://schemas.microsoft.com/office/powerpoint/2010/main" val="542323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are we missing?  Please let KSARN know what training you would like to see by emailing suggestions to </a:t>
            </a:r>
            <a:r>
              <a:rPr lang="en-US" dirty="0" err="1"/>
              <a:t>KSARN@Wichita.edu</a:t>
            </a:r>
            <a:endParaRPr lang="en-US" dirty="0"/>
          </a:p>
        </p:txBody>
      </p:sp>
      <p:sp>
        <p:nvSpPr>
          <p:cNvPr id="4" name="Slide Number Placeholder 3"/>
          <p:cNvSpPr>
            <a:spLocks noGrp="1"/>
          </p:cNvSpPr>
          <p:nvPr>
            <p:ph type="sldNum" sz="quarter" idx="5"/>
          </p:nvPr>
        </p:nvSpPr>
        <p:spPr/>
        <p:txBody>
          <a:bodyPr/>
          <a:lstStyle/>
          <a:p>
            <a:fld id="{4A59B876-95EA-7442-A947-37557F895CAB}" type="slidenum">
              <a:rPr lang="en-US" smtClean="0"/>
              <a:t>29</a:t>
            </a:fld>
            <a:endParaRPr lang="en-US"/>
          </a:p>
        </p:txBody>
      </p:sp>
    </p:spTree>
    <p:extLst>
      <p:ext uri="{BB962C8B-B14F-4D97-AF65-F5344CB8AC3E}">
        <p14:creationId xmlns:p14="http://schemas.microsoft.com/office/powerpoint/2010/main" val="975357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are we doing this?  After all, I paid to travel to the AHEAD conference and have handouts created, and we have no intention of making money with this project.  How am I not secretly a vendor?  The short answer is that we created and are promoting KSARN as a service to the higher education community.  Wichita State’s situation with regard to the agreement with the National Federation of the Blind led to an early development of accessibility trainings.  We needed a way to deliver these trainings to our instructors, staff, and students in an efficient and trackable way and to solve our challenges we decided to put our trainings on the Web.  Once they were there, it was clear that other Kansas institutions would benefit from them, and KSARN was born as a result of WSU’s efforts to be a good citizen and leader in our state.  Now that we are underway, the efficiencies that we created can easily be scaled to serve everyone needing accessibility training.  This project is a free gift from Wichita State  to the higher education community.</a:t>
            </a:r>
          </a:p>
        </p:txBody>
      </p:sp>
      <p:sp>
        <p:nvSpPr>
          <p:cNvPr id="4" name="Slide Number Placeholder 3"/>
          <p:cNvSpPr>
            <a:spLocks noGrp="1"/>
          </p:cNvSpPr>
          <p:nvPr>
            <p:ph type="sldNum" sz="quarter" idx="5"/>
          </p:nvPr>
        </p:nvSpPr>
        <p:spPr/>
        <p:txBody>
          <a:bodyPr/>
          <a:lstStyle/>
          <a:p>
            <a:fld id="{4A59B876-95EA-7442-A947-37557F895CAB}" type="slidenum">
              <a:rPr lang="en-US" smtClean="0"/>
              <a:t>30</a:t>
            </a:fld>
            <a:endParaRPr lang="en-US"/>
          </a:p>
        </p:txBody>
      </p:sp>
    </p:spTree>
    <p:extLst>
      <p:ext uri="{BB962C8B-B14F-4D97-AF65-F5344CB8AC3E}">
        <p14:creationId xmlns:p14="http://schemas.microsoft.com/office/powerpoint/2010/main" val="2928246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KSARN has been so successful that we have been able to attract partners. Wichita State is now joined by Kansas State University, Johnson County Community College, Butler Community College, and Cowley County Community College.  Partners have authorship access to KSARN’s WordPress site and can create courses, post training articles, and index resources.  We hope other institutions outside the state of Kansas will join us as partners in KSARN too.</a:t>
            </a:r>
          </a:p>
        </p:txBody>
      </p:sp>
      <p:sp>
        <p:nvSpPr>
          <p:cNvPr id="4" name="Slide Number Placeholder 3"/>
          <p:cNvSpPr>
            <a:spLocks noGrp="1"/>
          </p:cNvSpPr>
          <p:nvPr>
            <p:ph type="sldNum" sz="quarter" idx="5"/>
          </p:nvPr>
        </p:nvSpPr>
        <p:spPr/>
        <p:txBody>
          <a:bodyPr/>
          <a:lstStyle/>
          <a:p>
            <a:fld id="{4A59B876-95EA-7442-A947-37557F895CAB}" type="slidenum">
              <a:rPr lang="en-US" smtClean="0"/>
              <a:t>31</a:t>
            </a:fld>
            <a:endParaRPr lang="en-US"/>
          </a:p>
        </p:txBody>
      </p:sp>
    </p:spTree>
    <p:extLst>
      <p:ext uri="{BB962C8B-B14F-4D97-AF65-F5344CB8AC3E}">
        <p14:creationId xmlns:p14="http://schemas.microsoft.com/office/powerpoint/2010/main" val="3302378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accessibility is everyone’s job.  To be successful at all its complex and varied challenges, we will have to work together, be willing to take some risks, and look for inexpensive, scalable solutions.</a:t>
            </a:r>
          </a:p>
        </p:txBody>
      </p:sp>
      <p:sp>
        <p:nvSpPr>
          <p:cNvPr id="4" name="Slide Number Placeholder 3"/>
          <p:cNvSpPr>
            <a:spLocks noGrp="1"/>
          </p:cNvSpPr>
          <p:nvPr>
            <p:ph type="sldNum" sz="quarter" idx="5"/>
          </p:nvPr>
        </p:nvSpPr>
        <p:spPr/>
        <p:txBody>
          <a:bodyPr/>
          <a:lstStyle/>
          <a:p>
            <a:fld id="{4A59B876-95EA-7442-A947-37557F895CAB}" type="slidenum">
              <a:rPr lang="en-US" smtClean="0"/>
              <a:t>32</a:t>
            </a:fld>
            <a:endParaRPr lang="en-US"/>
          </a:p>
        </p:txBody>
      </p:sp>
    </p:spTree>
    <p:extLst>
      <p:ext uri="{BB962C8B-B14F-4D97-AF65-F5344CB8AC3E}">
        <p14:creationId xmlns:p14="http://schemas.microsoft.com/office/powerpoint/2010/main" val="129307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presentation for the AHEAD equity and excellence conference.  AHEAD asks you join us in creating a culture that reflects access and inclusion and civility and respect, this week and in all aspects of our organization.</a:t>
            </a:r>
          </a:p>
        </p:txBody>
      </p:sp>
      <p:sp>
        <p:nvSpPr>
          <p:cNvPr id="4" name="Slide Number Placeholder 3"/>
          <p:cNvSpPr>
            <a:spLocks noGrp="1"/>
          </p:cNvSpPr>
          <p:nvPr>
            <p:ph type="sldNum" sz="quarter" idx="5"/>
          </p:nvPr>
        </p:nvSpPr>
        <p:spPr/>
        <p:txBody>
          <a:bodyPr/>
          <a:lstStyle/>
          <a:p>
            <a:fld id="{4A59B876-95EA-7442-A947-37557F895CAB}" type="slidenum">
              <a:rPr lang="en-US" smtClean="0"/>
              <a:t>3</a:t>
            </a:fld>
            <a:endParaRPr lang="en-US"/>
          </a:p>
        </p:txBody>
      </p:sp>
    </p:spTree>
    <p:extLst>
      <p:ext uri="{BB962C8B-B14F-4D97-AF65-F5344CB8AC3E}">
        <p14:creationId xmlns:p14="http://schemas.microsoft.com/office/powerpoint/2010/main" val="1854268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it was time for questions and evaluation.  Please refer to KSARN’s FAQ at </a:t>
            </a:r>
            <a:r>
              <a:rPr lang="en-US" dirty="0" err="1"/>
              <a:t>KSARN.org</a:t>
            </a:r>
            <a:r>
              <a:rPr lang="en-US" dirty="0"/>
              <a:t>/</a:t>
            </a:r>
            <a:r>
              <a:rPr lang="en-US" dirty="0" err="1"/>
              <a:t>faq</a:t>
            </a:r>
            <a:r>
              <a:rPr lang="en-US" dirty="0"/>
              <a:t>/ for answers to some questions we hear a lot.  If you would like to let us know if this presentation was worthwhile to you, please tell us by emailing KSARN and </a:t>
            </a:r>
            <a:r>
              <a:rPr lang="en-US" dirty="0" err="1"/>
              <a:t>KSARN@Wichita.edu</a:t>
            </a:r>
            <a:endParaRPr lang="en-US" dirty="0"/>
          </a:p>
        </p:txBody>
      </p:sp>
      <p:sp>
        <p:nvSpPr>
          <p:cNvPr id="4" name="Slide Number Placeholder 3"/>
          <p:cNvSpPr>
            <a:spLocks noGrp="1"/>
          </p:cNvSpPr>
          <p:nvPr>
            <p:ph type="sldNum" sz="quarter" idx="5"/>
          </p:nvPr>
        </p:nvSpPr>
        <p:spPr/>
        <p:txBody>
          <a:bodyPr/>
          <a:lstStyle/>
          <a:p>
            <a:fld id="{4A59B876-95EA-7442-A947-37557F895CAB}" type="slidenum">
              <a:rPr lang="en-US" smtClean="0"/>
              <a:t>33</a:t>
            </a:fld>
            <a:endParaRPr lang="en-US"/>
          </a:p>
        </p:txBody>
      </p:sp>
    </p:spTree>
    <p:extLst>
      <p:ext uri="{BB962C8B-B14F-4D97-AF65-F5344CB8AC3E}">
        <p14:creationId xmlns:p14="http://schemas.microsoft.com/office/powerpoint/2010/main" val="180003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presentation we will discuss:</a:t>
            </a:r>
          </a:p>
          <a:p>
            <a:endParaRPr lang="en-US" dirty="0"/>
          </a:p>
          <a:p>
            <a:r>
              <a:rPr lang="en-US" dirty="0"/>
              <a:t>Wichita state and your presenter, Carolyn Speer</a:t>
            </a:r>
          </a:p>
          <a:p>
            <a:r>
              <a:rPr lang="en-US" dirty="0"/>
              <a:t>Seek to define accessibility</a:t>
            </a:r>
          </a:p>
          <a:p>
            <a:r>
              <a:rPr lang="en-US" dirty="0"/>
              <a:t>Explore accessibility’s goals</a:t>
            </a:r>
          </a:p>
          <a:p>
            <a:r>
              <a:rPr lang="en-US" dirty="0"/>
              <a:t>Consider the instructor’s role in accessibility</a:t>
            </a:r>
          </a:p>
          <a:p>
            <a:r>
              <a:rPr lang="en-US" dirty="0"/>
              <a:t>Ask ourselves … Who is the instructor?</a:t>
            </a:r>
          </a:p>
          <a:p>
            <a:r>
              <a:rPr lang="en-US" dirty="0"/>
              <a:t>Consider the challenge of accessibility training for students</a:t>
            </a:r>
          </a:p>
          <a:p>
            <a:r>
              <a:rPr lang="en-US" dirty="0"/>
              <a:t>Address questions (</a:t>
            </a:r>
            <a:r>
              <a:rPr lang="en-US" dirty="0" err="1"/>
              <a:t>KSARN.org</a:t>
            </a:r>
            <a:r>
              <a:rPr lang="en-US" dirty="0"/>
              <a:t>/FAQ/) </a:t>
            </a:r>
          </a:p>
          <a:p>
            <a:r>
              <a:rPr lang="en-US" dirty="0"/>
              <a:t> Because remote attendees will not be participating synchronously and can’t ask questions, we suggest you refer to the Kansas Accessibility Resource Network’s Frequently Asked Questions index at https://</a:t>
            </a:r>
            <a:r>
              <a:rPr lang="en-US" dirty="0" err="1"/>
              <a:t>ksarn.org</a:t>
            </a:r>
            <a:r>
              <a:rPr lang="en-US" dirty="0"/>
              <a:t>/</a:t>
            </a:r>
            <a:r>
              <a:rPr lang="en-US" dirty="0" err="1"/>
              <a:t>faq</a:t>
            </a:r>
            <a:r>
              <a:rPr lang="en-US" dirty="0"/>
              <a:t>/</a:t>
            </a:r>
          </a:p>
        </p:txBody>
      </p:sp>
      <p:sp>
        <p:nvSpPr>
          <p:cNvPr id="4" name="Slide Number Placeholder 3"/>
          <p:cNvSpPr>
            <a:spLocks noGrp="1"/>
          </p:cNvSpPr>
          <p:nvPr>
            <p:ph type="sldNum" sz="quarter" idx="5"/>
          </p:nvPr>
        </p:nvSpPr>
        <p:spPr/>
        <p:txBody>
          <a:bodyPr/>
          <a:lstStyle/>
          <a:p>
            <a:fld id="{4A59B876-95EA-7442-A947-37557F895CAB}" type="slidenum">
              <a:rPr lang="en-US" smtClean="0"/>
              <a:t>4</a:t>
            </a:fld>
            <a:endParaRPr lang="en-US"/>
          </a:p>
        </p:txBody>
      </p:sp>
    </p:spTree>
    <p:extLst>
      <p:ext uri="{BB962C8B-B14F-4D97-AF65-F5344CB8AC3E}">
        <p14:creationId xmlns:p14="http://schemas.microsoft.com/office/powerpoint/2010/main" val="370665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Carolyn Speer, pictured on this slide, is the Manager of Instructional Design and Access at Wichita State.  She runs a team of 9 full-time and 2 part-time staff including designers, </a:t>
            </a:r>
            <a:r>
              <a:rPr lang="en-US" dirty="0" err="1"/>
              <a:t>ed</a:t>
            </a:r>
            <a:r>
              <a:rPr lang="en-US" dirty="0"/>
              <a:t> techs, an EIT auditor and others.  Earlier in her career, Dr. Speer was an English and Political Science professor at Friends University in Wichita, Kansas. </a:t>
            </a:r>
          </a:p>
        </p:txBody>
      </p:sp>
      <p:sp>
        <p:nvSpPr>
          <p:cNvPr id="4" name="Slide Number Placeholder 3"/>
          <p:cNvSpPr>
            <a:spLocks noGrp="1"/>
          </p:cNvSpPr>
          <p:nvPr>
            <p:ph type="sldNum" sz="quarter" idx="5"/>
          </p:nvPr>
        </p:nvSpPr>
        <p:spPr/>
        <p:txBody>
          <a:bodyPr/>
          <a:lstStyle/>
          <a:p>
            <a:fld id="{4A59B876-95EA-7442-A947-37557F895CAB}" type="slidenum">
              <a:rPr lang="en-US" smtClean="0"/>
              <a:t>5</a:t>
            </a:fld>
            <a:endParaRPr lang="en-US"/>
          </a:p>
        </p:txBody>
      </p:sp>
    </p:spTree>
    <p:extLst>
      <p:ext uri="{BB962C8B-B14F-4D97-AF65-F5344CB8AC3E}">
        <p14:creationId xmlns:p14="http://schemas.microsoft.com/office/powerpoint/2010/main" val="241118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Wichita State University is a public 4-year university with approximately 15,700 students.  WSU is a R2, “doctoral higher research” university with over 40 masters degrees and 12 doctoral degrees.  WSU currently has an active all content agreement with the National Federation of the Blind with a deadline of full accessibility in July 2020.  This slide contains a photograph of students entering the </a:t>
            </a:r>
            <a:r>
              <a:rPr lang="en-US" dirty="0" err="1"/>
              <a:t>Rhatigan</a:t>
            </a:r>
            <a:r>
              <a:rPr lang="en-US" dirty="0"/>
              <a:t> Student Center.</a:t>
            </a:r>
          </a:p>
        </p:txBody>
      </p:sp>
      <p:sp>
        <p:nvSpPr>
          <p:cNvPr id="4" name="Slide Number Placeholder 3"/>
          <p:cNvSpPr>
            <a:spLocks noGrp="1"/>
          </p:cNvSpPr>
          <p:nvPr>
            <p:ph type="sldNum" sz="quarter" idx="5"/>
          </p:nvPr>
        </p:nvSpPr>
        <p:spPr/>
        <p:txBody>
          <a:bodyPr/>
          <a:lstStyle/>
          <a:p>
            <a:fld id="{7D5C49D2-1A75-C349-AA0F-61DF8AAE6C24}" type="slidenum">
              <a:rPr lang="en-US" smtClean="0"/>
              <a:t>6</a:t>
            </a:fld>
            <a:endParaRPr lang="en-US"/>
          </a:p>
        </p:txBody>
      </p:sp>
    </p:spTree>
    <p:extLst>
      <p:ext uri="{BB962C8B-B14F-4D97-AF65-F5344CB8AC3E}">
        <p14:creationId xmlns:p14="http://schemas.microsoft.com/office/powerpoint/2010/main" val="115195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to consider: What is accessibility? What are its goals?</a:t>
            </a:r>
          </a:p>
        </p:txBody>
      </p:sp>
      <p:sp>
        <p:nvSpPr>
          <p:cNvPr id="4" name="Slide Number Placeholder 3"/>
          <p:cNvSpPr>
            <a:spLocks noGrp="1"/>
          </p:cNvSpPr>
          <p:nvPr>
            <p:ph type="sldNum" sz="quarter" idx="5"/>
          </p:nvPr>
        </p:nvSpPr>
        <p:spPr/>
        <p:txBody>
          <a:bodyPr/>
          <a:lstStyle/>
          <a:p>
            <a:fld id="{4A59B876-95EA-7442-A947-37557F895CAB}" type="slidenum">
              <a:rPr lang="en-US" smtClean="0"/>
              <a:t>7</a:t>
            </a:fld>
            <a:endParaRPr lang="en-US"/>
          </a:p>
        </p:txBody>
      </p:sp>
    </p:spTree>
    <p:extLst>
      <p:ext uri="{BB962C8B-B14F-4D97-AF65-F5344CB8AC3E}">
        <p14:creationId xmlns:p14="http://schemas.microsoft.com/office/powerpoint/2010/main" val="165052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 is: Advance actions that make information available to the largest number of people without further intervention.</a:t>
            </a:r>
          </a:p>
        </p:txBody>
      </p:sp>
      <p:sp>
        <p:nvSpPr>
          <p:cNvPr id="4" name="Slide Number Placeholder 3"/>
          <p:cNvSpPr>
            <a:spLocks noGrp="1"/>
          </p:cNvSpPr>
          <p:nvPr>
            <p:ph type="sldNum" sz="quarter" idx="5"/>
          </p:nvPr>
        </p:nvSpPr>
        <p:spPr/>
        <p:txBody>
          <a:bodyPr/>
          <a:lstStyle/>
          <a:p>
            <a:fld id="{4A59B876-95EA-7442-A947-37557F895CAB}" type="slidenum">
              <a:rPr lang="en-US" smtClean="0"/>
              <a:t>8</a:t>
            </a:fld>
            <a:endParaRPr lang="en-US"/>
          </a:p>
        </p:txBody>
      </p:sp>
    </p:spTree>
    <p:extLst>
      <p:ext uri="{BB962C8B-B14F-4D97-AF65-F5344CB8AC3E}">
        <p14:creationId xmlns:p14="http://schemas.microsoft.com/office/powerpoint/2010/main" val="70595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Accessibility’s goal is that all people have the same opportunity to participate fully and independently in life.</a:t>
            </a:r>
          </a:p>
        </p:txBody>
      </p:sp>
      <p:sp>
        <p:nvSpPr>
          <p:cNvPr id="4" name="Slide Number Placeholder 3"/>
          <p:cNvSpPr>
            <a:spLocks noGrp="1"/>
          </p:cNvSpPr>
          <p:nvPr>
            <p:ph type="sldNum" sz="quarter" idx="5"/>
          </p:nvPr>
        </p:nvSpPr>
        <p:spPr/>
        <p:txBody>
          <a:bodyPr/>
          <a:lstStyle/>
          <a:p>
            <a:fld id="{4A59B876-95EA-7442-A947-37557F895CAB}" type="slidenum">
              <a:rPr lang="en-US" smtClean="0"/>
              <a:t>9</a:t>
            </a:fld>
            <a:endParaRPr lang="en-US"/>
          </a:p>
        </p:txBody>
      </p:sp>
    </p:spTree>
    <p:extLst>
      <p:ext uri="{BB962C8B-B14F-4D97-AF65-F5344CB8AC3E}">
        <p14:creationId xmlns:p14="http://schemas.microsoft.com/office/powerpoint/2010/main" val="235593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7B0B-FA6C-BD46-BE5D-6798A4EBCE7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E78446B-968D-AD46-A7F4-1433EAB27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2423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2670-C62C-8641-8772-C112DB4807C3}"/>
              </a:ext>
            </a:extLst>
          </p:cNvPr>
          <p:cNvSpPr>
            <a:spLocks noGrp="1"/>
          </p:cNvSpPr>
          <p:nvPr>
            <p:ph type="title"/>
          </p:nvPr>
        </p:nvSpPr>
        <p:spPr>
          <a:xfrm>
            <a:off x="838200" y="98345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F6A20C6-EAA4-BB4C-9173-B2268A8AD34C}"/>
              </a:ext>
            </a:extLst>
          </p:cNvPr>
          <p:cNvSpPr>
            <a:spLocks noGrp="1"/>
          </p:cNvSpPr>
          <p:nvPr>
            <p:ph idx="1"/>
          </p:nvPr>
        </p:nvSpPr>
        <p:spPr>
          <a:xfrm>
            <a:off x="838200" y="2309019"/>
            <a:ext cx="10515600" cy="38679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575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270F-D8D7-A349-AE64-BF17345B3938}"/>
              </a:ext>
            </a:extLst>
          </p:cNvPr>
          <p:cNvSpPr>
            <a:spLocks noGrp="1"/>
          </p:cNvSpPr>
          <p:nvPr>
            <p:ph type="title"/>
          </p:nvPr>
        </p:nvSpPr>
        <p:spPr>
          <a:xfrm>
            <a:off x="838200" y="983411"/>
            <a:ext cx="10515600" cy="98341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50C062D-6C95-0A47-BC5B-EC266F43B98C}"/>
              </a:ext>
            </a:extLst>
          </p:cNvPr>
          <p:cNvSpPr>
            <a:spLocks noGrp="1"/>
          </p:cNvSpPr>
          <p:nvPr>
            <p:ph sz="half" idx="1"/>
          </p:nvPr>
        </p:nvSpPr>
        <p:spPr>
          <a:xfrm>
            <a:off x="838200" y="2146209"/>
            <a:ext cx="5181600" cy="40307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4A5B019-A386-944A-B7F9-67BE01DF3365}"/>
              </a:ext>
            </a:extLst>
          </p:cNvPr>
          <p:cNvSpPr>
            <a:spLocks noGrp="1"/>
          </p:cNvSpPr>
          <p:nvPr>
            <p:ph sz="half" idx="2"/>
          </p:nvPr>
        </p:nvSpPr>
        <p:spPr>
          <a:xfrm>
            <a:off x="6172200" y="2146209"/>
            <a:ext cx="5181600" cy="40307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287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6884-DC3C-9E44-9630-11E8D141D687}"/>
              </a:ext>
            </a:extLst>
          </p:cNvPr>
          <p:cNvSpPr>
            <a:spLocks noGrp="1"/>
          </p:cNvSpPr>
          <p:nvPr>
            <p:ph type="title" hasCustomPrompt="1"/>
          </p:nvPr>
        </p:nvSpPr>
        <p:spPr>
          <a:xfrm>
            <a:off x="838200" y="1121909"/>
            <a:ext cx="10515600" cy="2852737"/>
          </a:xfrm>
        </p:spPr>
        <p:txBody>
          <a:bodyPr anchor="t" anchorCtr="0"/>
          <a:lstStyle>
            <a:lvl1pPr>
              <a:defRPr sz="6000"/>
            </a:lvl1pPr>
          </a:lstStyle>
          <a:p>
            <a:r>
              <a:rPr lang="en-US" dirty="0"/>
              <a:t>Welcome to</a:t>
            </a:r>
            <a:br>
              <a:rPr lang="en-US" dirty="0"/>
            </a:br>
            <a:r>
              <a:rPr lang="en-US" dirty="0"/>
              <a:t>&lt;&lt;Presentation Title&gt;&gt;</a:t>
            </a:r>
          </a:p>
        </p:txBody>
      </p:sp>
      <p:sp>
        <p:nvSpPr>
          <p:cNvPr id="3" name="Text Placeholder 2">
            <a:extLst>
              <a:ext uri="{FF2B5EF4-FFF2-40B4-BE49-F238E27FC236}">
                <a16:creationId xmlns:a16="http://schemas.microsoft.com/office/drawing/2014/main" id="{8E2D2E15-4B2A-BA40-99E3-2A6FCBED328D}"/>
              </a:ext>
            </a:extLst>
          </p:cNvPr>
          <p:cNvSpPr>
            <a:spLocks noGrp="1"/>
          </p:cNvSpPr>
          <p:nvPr>
            <p:ph type="body" idx="1" hasCustomPrompt="1"/>
          </p:nvPr>
        </p:nvSpPr>
        <p:spPr>
          <a:xfrm>
            <a:off x="831850" y="4562475"/>
            <a:ext cx="10515600" cy="1527175"/>
          </a:xfrm>
        </p:spPr>
        <p:txBody>
          <a:bodyPr>
            <a:normAutofit/>
          </a:bodyPr>
          <a:lstStyle>
            <a:lvl1pPr marL="0" indent="0">
              <a:buNone/>
              <a:defRPr sz="28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&lt;&lt;Presenter Name(s)&gt;&gt;</a:t>
            </a:r>
          </a:p>
        </p:txBody>
      </p:sp>
    </p:spTree>
    <p:extLst>
      <p:ext uri="{BB962C8B-B14F-4D97-AF65-F5344CB8AC3E}">
        <p14:creationId xmlns:p14="http://schemas.microsoft.com/office/powerpoint/2010/main" val="322179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2394BBC-0E88-9849-915F-3D3335D81829}"/>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AD77441-3438-0044-B05F-8CDE3FFB7FDB}"/>
              </a:ext>
            </a:extLst>
          </p:cNvPr>
          <p:cNvSpPr>
            <a:spLocks noGrp="1"/>
          </p:cNvSpPr>
          <p:nvPr>
            <p:ph type="title"/>
          </p:nvPr>
        </p:nvSpPr>
        <p:spPr>
          <a:xfrm>
            <a:off x="838200" y="98345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1AC90F-5AAD-FE48-9CE3-1698E0AABC6A}"/>
              </a:ext>
            </a:extLst>
          </p:cNvPr>
          <p:cNvSpPr>
            <a:spLocks noGrp="1"/>
          </p:cNvSpPr>
          <p:nvPr>
            <p:ph type="body" idx="1"/>
          </p:nvPr>
        </p:nvSpPr>
        <p:spPr>
          <a:xfrm>
            <a:off x="838200" y="2309019"/>
            <a:ext cx="10515600" cy="38679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6653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KSARN@Wichita.edu"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KSARN@Wichita.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E75C-378E-F748-8434-F987DA28305F}"/>
              </a:ext>
            </a:extLst>
          </p:cNvPr>
          <p:cNvSpPr>
            <a:spLocks noGrp="1"/>
          </p:cNvSpPr>
          <p:nvPr>
            <p:ph type="title"/>
          </p:nvPr>
        </p:nvSpPr>
        <p:spPr>
          <a:xfrm>
            <a:off x="831850" y="1378583"/>
            <a:ext cx="10696074" cy="2852737"/>
          </a:xfrm>
        </p:spPr>
        <p:txBody>
          <a:bodyPr>
            <a:normAutofit fontScale="90000"/>
          </a:bodyPr>
          <a:lstStyle/>
          <a:p>
            <a:r>
              <a:rPr lang="en-US" dirty="0"/>
              <a:t>Comprehensive Accessibility Training Means Training </a:t>
            </a:r>
            <a:r>
              <a:rPr lang="en-US" b="1" dirty="0"/>
              <a:t>Everyone</a:t>
            </a:r>
            <a:r>
              <a:rPr lang="en-US" dirty="0"/>
              <a:t> … Including Students</a:t>
            </a:r>
          </a:p>
        </p:txBody>
      </p:sp>
      <p:sp>
        <p:nvSpPr>
          <p:cNvPr id="3" name="Text Placeholder 2">
            <a:extLst>
              <a:ext uri="{FF2B5EF4-FFF2-40B4-BE49-F238E27FC236}">
                <a16:creationId xmlns:a16="http://schemas.microsoft.com/office/drawing/2014/main" id="{A9868525-A472-7B43-99D4-BB91258BCAA1}"/>
              </a:ext>
            </a:extLst>
          </p:cNvPr>
          <p:cNvSpPr>
            <a:spLocks noGrp="1"/>
          </p:cNvSpPr>
          <p:nvPr>
            <p:ph type="body" idx="1"/>
          </p:nvPr>
        </p:nvSpPr>
        <p:spPr>
          <a:xfrm>
            <a:off x="831850" y="4562475"/>
            <a:ext cx="10515600" cy="859757"/>
          </a:xfrm>
        </p:spPr>
        <p:txBody>
          <a:bodyPr>
            <a:normAutofit/>
          </a:bodyPr>
          <a:lstStyle/>
          <a:p>
            <a:r>
              <a:rPr lang="en-US" sz="3600" b="1" dirty="0">
                <a:solidFill>
                  <a:schemeClr val="accent1"/>
                </a:solidFill>
              </a:rPr>
              <a:t>Carolyn Speer Ph.D., CPACC</a:t>
            </a:r>
          </a:p>
        </p:txBody>
      </p:sp>
    </p:spTree>
    <p:extLst>
      <p:ext uri="{BB962C8B-B14F-4D97-AF65-F5344CB8AC3E}">
        <p14:creationId xmlns:p14="http://schemas.microsoft.com/office/powerpoint/2010/main" val="421045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89D9-5472-0946-B0ED-6A8B105E97A8}"/>
              </a:ext>
            </a:extLst>
          </p:cNvPr>
          <p:cNvSpPr>
            <a:spLocks noGrp="1"/>
          </p:cNvSpPr>
          <p:nvPr>
            <p:ph type="title"/>
          </p:nvPr>
        </p:nvSpPr>
        <p:spPr/>
        <p:txBody>
          <a:bodyPr/>
          <a:lstStyle/>
          <a:p>
            <a:r>
              <a:rPr lang="en-US" dirty="0"/>
              <a:t>Wichita State’s accessibility goal:</a:t>
            </a:r>
          </a:p>
        </p:txBody>
      </p:sp>
      <p:sp>
        <p:nvSpPr>
          <p:cNvPr id="3" name="Content Placeholder 2">
            <a:extLst>
              <a:ext uri="{FF2B5EF4-FFF2-40B4-BE49-F238E27FC236}">
                <a16:creationId xmlns:a16="http://schemas.microsoft.com/office/drawing/2014/main" id="{3BBFBB57-AAEF-4F41-BF70-4BBE7C613192}"/>
              </a:ext>
            </a:extLst>
          </p:cNvPr>
          <p:cNvSpPr>
            <a:spLocks noGrp="1"/>
          </p:cNvSpPr>
          <p:nvPr>
            <p:ph idx="1"/>
          </p:nvPr>
        </p:nvSpPr>
        <p:spPr/>
        <p:txBody>
          <a:bodyPr>
            <a:normAutofit/>
          </a:bodyPr>
          <a:lstStyle/>
          <a:p>
            <a:pPr marL="0" indent="0" algn="ctr">
              <a:buNone/>
            </a:pPr>
            <a:r>
              <a:rPr lang="en-US" sz="6600" b="1" dirty="0"/>
              <a:t>All</a:t>
            </a:r>
            <a:r>
              <a:rPr lang="en-US" sz="6600" dirty="0"/>
              <a:t> students.</a:t>
            </a:r>
          </a:p>
          <a:p>
            <a:pPr marL="0" indent="0" algn="ctr">
              <a:buNone/>
            </a:pPr>
            <a:r>
              <a:rPr lang="en-US" sz="6600" dirty="0"/>
              <a:t>Same </a:t>
            </a:r>
            <a:r>
              <a:rPr lang="en-US" sz="6600" b="1" dirty="0"/>
              <a:t>information</a:t>
            </a:r>
          </a:p>
          <a:p>
            <a:pPr marL="0" indent="0" algn="ctr">
              <a:buNone/>
            </a:pPr>
            <a:r>
              <a:rPr lang="en-US" sz="6600" dirty="0"/>
              <a:t>Same </a:t>
            </a:r>
            <a:r>
              <a:rPr lang="en-US" sz="6600" b="1" dirty="0"/>
              <a:t>time</a:t>
            </a:r>
            <a:r>
              <a:rPr lang="en-US" sz="6600" dirty="0"/>
              <a:t>.</a:t>
            </a:r>
          </a:p>
        </p:txBody>
      </p:sp>
    </p:spTree>
    <p:extLst>
      <p:ext uri="{BB962C8B-B14F-4D97-AF65-F5344CB8AC3E}">
        <p14:creationId xmlns:p14="http://schemas.microsoft.com/office/powerpoint/2010/main" val="288802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580F-46EF-BE45-BB8A-4BBDECF77C1B}"/>
              </a:ext>
            </a:extLst>
          </p:cNvPr>
          <p:cNvSpPr>
            <a:spLocks noGrp="1"/>
          </p:cNvSpPr>
          <p:nvPr>
            <p:ph type="title"/>
          </p:nvPr>
        </p:nvSpPr>
        <p:spPr/>
        <p:txBody>
          <a:bodyPr/>
          <a:lstStyle/>
          <a:p>
            <a:r>
              <a:rPr lang="en-US" dirty="0"/>
              <a:t>Accessibility is not accommodation:</a:t>
            </a:r>
          </a:p>
        </p:txBody>
      </p:sp>
      <p:sp>
        <p:nvSpPr>
          <p:cNvPr id="3" name="Content Placeholder 2">
            <a:extLst>
              <a:ext uri="{FF2B5EF4-FFF2-40B4-BE49-F238E27FC236}">
                <a16:creationId xmlns:a16="http://schemas.microsoft.com/office/drawing/2014/main" id="{0513CC68-9D41-BD47-B56B-9CACE56C18B6}"/>
              </a:ext>
            </a:extLst>
          </p:cNvPr>
          <p:cNvSpPr>
            <a:spLocks noGrp="1"/>
          </p:cNvSpPr>
          <p:nvPr>
            <p:ph idx="1"/>
          </p:nvPr>
        </p:nvSpPr>
        <p:spPr>
          <a:xfrm>
            <a:off x="838200" y="2118519"/>
            <a:ext cx="10515600" cy="3819687"/>
          </a:xfrm>
        </p:spPr>
        <p:txBody>
          <a:bodyPr>
            <a:normAutofit/>
          </a:bodyPr>
          <a:lstStyle/>
          <a:p>
            <a:pPr marL="0" indent="0" algn="ctr">
              <a:buNone/>
            </a:pPr>
            <a:r>
              <a:rPr lang="en-US" sz="4800" dirty="0"/>
              <a:t>Accommodation is </a:t>
            </a:r>
            <a:r>
              <a:rPr lang="en-US" sz="4800" b="1" dirty="0"/>
              <a:t>reactive </a:t>
            </a:r>
            <a:r>
              <a:rPr lang="en-US" sz="4800" dirty="0"/>
              <a:t>to an </a:t>
            </a:r>
            <a:r>
              <a:rPr lang="en-US" sz="4800" b="1" dirty="0"/>
              <a:t>individual’s</a:t>
            </a:r>
            <a:r>
              <a:rPr lang="en-US" sz="4800" dirty="0"/>
              <a:t> needs.</a:t>
            </a:r>
          </a:p>
          <a:p>
            <a:pPr marL="0" indent="0" algn="ctr">
              <a:buNone/>
            </a:pPr>
            <a:r>
              <a:rPr lang="en-US" sz="4800" dirty="0"/>
              <a:t>Ideally, improving accessibility will </a:t>
            </a:r>
            <a:r>
              <a:rPr lang="en-US" sz="4800" b="1" dirty="0"/>
              <a:t>decrease the need </a:t>
            </a:r>
            <a:r>
              <a:rPr lang="en-US" sz="4800" dirty="0"/>
              <a:t>for accommodation.</a:t>
            </a:r>
          </a:p>
        </p:txBody>
      </p:sp>
    </p:spTree>
    <p:extLst>
      <p:ext uri="{BB962C8B-B14F-4D97-AF65-F5344CB8AC3E}">
        <p14:creationId xmlns:p14="http://schemas.microsoft.com/office/powerpoint/2010/main" val="323606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68D5-4BF7-8B40-8D46-C56DE1A684B3}"/>
              </a:ext>
            </a:extLst>
          </p:cNvPr>
          <p:cNvSpPr>
            <a:spLocks noGrp="1"/>
          </p:cNvSpPr>
          <p:nvPr>
            <p:ph type="title"/>
          </p:nvPr>
        </p:nvSpPr>
        <p:spPr/>
        <p:txBody>
          <a:bodyPr/>
          <a:lstStyle/>
          <a:p>
            <a:r>
              <a:rPr lang="en-US" b="1" dirty="0"/>
              <a:t>Question</a:t>
            </a:r>
            <a:r>
              <a:rPr lang="en-US" dirty="0"/>
              <a:t>: What is the instructor’s role in accessibility (not accommodation)?</a:t>
            </a:r>
          </a:p>
        </p:txBody>
      </p:sp>
      <p:sp>
        <p:nvSpPr>
          <p:cNvPr id="3" name="Text Placeholder 2">
            <a:extLst>
              <a:ext uri="{FF2B5EF4-FFF2-40B4-BE49-F238E27FC236}">
                <a16:creationId xmlns:a16="http://schemas.microsoft.com/office/drawing/2014/main" id="{1E435416-218D-874D-98E5-971544DD97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072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0925-8189-5E4C-BF7F-70086DE72195}"/>
              </a:ext>
            </a:extLst>
          </p:cNvPr>
          <p:cNvSpPr>
            <a:spLocks noGrp="1"/>
          </p:cNvSpPr>
          <p:nvPr>
            <p:ph type="title"/>
          </p:nvPr>
        </p:nvSpPr>
        <p:spPr>
          <a:xfrm>
            <a:off x="838200" y="983456"/>
            <a:ext cx="10858500" cy="1325563"/>
          </a:xfrm>
        </p:spPr>
        <p:txBody>
          <a:bodyPr/>
          <a:lstStyle/>
          <a:p>
            <a:r>
              <a:rPr lang="en-US" dirty="0"/>
              <a:t>WSU’s perspective of the instructor’s role:</a:t>
            </a:r>
          </a:p>
        </p:txBody>
      </p:sp>
      <p:sp>
        <p:nvSpPr>
          <p:cNvPr id="3" name="Content Placeholder 2">
            <a:extLst>
              <a:ext uri="{FF2B5EF4-FFF2-40B4-BE49-F238E27FC236}">
                <a16:creationId xmlns:a16="http://schemas.microsoft.com/office/drawing/2014/main" id="{7D3A8B97-2516-684F-B5BE-15B052F0C815}"/>
              </a:ext>
            </a:extLst>
          </p:cNvPr>
          <p:cNvSpPr>
            <a:spLocks noGrp="1"/>
          </p:cNvSpPr>
          <p:nvPr>
            <p:ph idx="1"/>
          </p:nvPr>
        </p:nvSpPr>
        <p:spPr>
          <a:xfrm>
            <a:off x="838200" y="2495551"/>
            <a:ext cx="10515600" cy="3371850"/>
          </a:xfrm>
        </p:spPr>
        <p:txBody>
          <a:bodyPr>
            <a:normAutofit fontScale="92500" lnSpcReduction="10000"/>
          </a:bodyPr>
          <a:lstStyle/>
          <a:p>
            <a:pPr marL="0" indent="0" algn="ctr">
              <a:buNone/>
            </a:pPr>
            <a:r>
              <a:rPr lang="en-US" sz="4400" dirty="0"/>
              <a:t>The instructor (of record) is the </a:t>
            </a:r>
            <a:r>
              <a:rPr lang="en-US" sz="4400" b="1" dirty="0"/>
              <a:t>architect</a:t>
            </a:r>
            <a:r>
              <a:rPr lang="en-US" sz="4400" dirty="0"/>
              <a:t> of the course experience, the </a:t>
            </a:r>
            <a:r>
              <a:rPr lang="en-US" sz="4400" b="1" dirty="0"/>
              <a:t>curator</a:t>
            </a:r>
            <a:r>
              <a:rPr lang="en-US" sz="4400" dirty="0"/>
              <a:t> of relevant content, and the </a:t>
            </a:r>
            <a:r>
              <a:rPr lang="en-US" sz="4400" b="1" dirty="0"/>
              <a:t>final guarantor </a:t>
            </a:r>
            <a:r>
              <a:rPr lang="en-US" sz="4400" dirty="0"/>
              <a:t>of accessibility. Providing an accessible course experience is a consequence of </a:t>
            </a:r>
            <a:r>
              <a:rPr lang="en-US" sz="4400" b="1" dirty="0"/>
              <a:t>academic freedom</a:t>
            </a:r>
            <a:r>
              <a:rPr lang="en-US" sz="4400" dirty="0"/>
              <a:t>.</a:t>
            </a:r>
          </a:p>
          <a:p>
            <a:pPr marL="0" indent="0" algn="ctr">
              <a:buNone/>
            </a:pPr>
            <a:endParaRPr lang="en-US" sz="3200" dirty="0"/>
          </a:p>
        </p:txBody>
      </p:sp>
    </p:spTree>
    <p:extLst>
      <p:ext uri="{BB962C8B-B14F-4D97-AF65-F5344CB8AC3E}">
        <p14:creationId xmlns:p14="http://schemas.microsoft.com/office/powerpoint/2010/main" val="395054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DDDA-15F7-BA4E-A899-87D4BC3230E5}"/>
              </a:ext>
            </a:extLst>
          </p:cNvPr>
          <p:cNvSpPr>
            <a:spLocks noGrp="1"/>
          </p:cNvSpPr>
          <p:nvPr>
            <p:ph type="title"/>
          </p:nvPr>
        </p:nvSpPr>
        <p:spPr/>
        <p:txBody>
          <a:bodyPr/>
          <a:lstStyle/>
          <a:p>
            <a:r>
              <a:rPr lang="en-US" b="1" dirty="0"/>
              <a:t>Question</a:t>
            </a:r>
            <a:r>
              <a:rPr lang="en-US" dirty="0"/>
              <a:t>: Who is the instructor? (Is the “instructor of record” the only instructor?)</a:t>
            </a:r>
          </a:p>
        </p:txBody>
      </p:sp>
      <p:sp>
        <p:nvSpPr>
          <p:cNvPr id="3" name="Text Placeholder 2">
            <a:extLst>
              <a:ext uri="{FF2B5EF4-FFF2-40B4-BE49-F238E27FC236}">
                <a16:creationId xmlns:a16="http://schemas.microsoft.com/office/drawing/2014/main" id="{854FE7D4-F765-CF4D-9A14-1EFEDDB2F1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271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6620-FE9A-F048-AF28-783E05D8A227}"/>
              </a:ext>
            </a:extLst>
          </p:cNvPr>
          <p:cNvSpPr>
            <a:spLocks noGrp="1"/>
          </p:cNvSpPr>
          <p:nvPr>
            <p:ph type="title"/>
          </p:nvPr>
        </p:nvSpPr>
        <p:spPr/>
        <p:txBody>
          <a:bodyPr/>
          <a:lstStyle/>
          <a:p>
            <a:r>
              <a:rPr lang="en-US" dirty="0"/>
              <a:t>Instructors are…</a:t>
            </a:r>
          </a:p>
        </p:txBody>
      </p:sp>
      <p:sp>
        <p:nvSpPr>
          <p:cNvPr id="3" name="Content Placeholder 2">
            <a:extLst>
              <a:ext uri="{FF2B5EF4-FFF2-40B4-BE49-F238E27FC236}">
                <a16:creationId xmlns:a16="http://schemas.microsoft.com/office/drawing/2014/main" id="{B91B69D1-3480-EF42-A73B-9A72E8E471BC}"/>
              </a:ext>
            </a:extLst>
          </p:cNvPr>
          <p:cNvSpPr>
            <a:spLocks noGrp="1"/>
          </p:cNvSpPr>
          <p:nvPr>
            <p:ph idx="1"/>
          </p:nvPr>
        </p:nvSpPr>
        <p:spPr>
          <a:xfrm>
            <a:off x="838200" y="2118519"/>
            <a:ext cx="10515600" cy="3867944"/>
          </a:xfrm>
        </p:spPr>
        <p:txBody>
          <a:bodyPr>
            <a:normAutofit/>
          </a:bodyPr>
          <a:lstStyle/>
          <a:p>
            <a:pPr marL="0" indent="0" algn="ctr">
              <a:buNone/>
            </a:pPr>
            <a:r>
              <a:rPr lang="en-US" sz="4800" dirty="0"/>
              <a:t>“…</a:t>
            </a:r>
            <a:r>
              <a:rPr lang="en-US" sz="4800" b="1" dirty="0"/>
              <a:t>all</a:t>
            </a:r>
            <a:r>
              <a:rPr lang="en-US" sz="4800" dirty="0"/>
              <a:t> individuals who provide </a:t>
            </a:r>
            <a:r>
              <a:rPr lang="en-US" sz="4800" b="1" dirty="0"/>
              <a:t>any</a:t>
            </a:r>
            <a:r>
              <a:rPr lang="en-US" sz="4800" dirty="0"/>
              <a:t> course-related instruction to …students including </a:t>
            </a:r>
            <a:r>
              <a:rPr lang="en-US" sz="4800" b="1" dirty="0"/>
              <a:t>but not limited to</a:t>
            </a:r>
            <a:r>
              <a:rPr lang="en-US" sz="4800" dirty="0"/>
              <a:t>, professors, lecturers, fellows, and teaching assistants.”</a:t>
            </a:r>
          </a:p>
        </p:txBody>
      </p:sp>
    </p:spTree>
    <p:extLst>
      <p:ext uri="{BB962C8B-B14F-4D97-AF65-F5344CB8AC3E}">
        <p14:creationId xmlns:p14="http://schemas.microsoft.com/office/powerpoint/2010/main" val="359027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F9F9A6-86EB-A14C-BC2A-A3BED364D10A}"/>
              </a:ext>
            </a:extLst>
          </p:cNvPr>
          <p:cNvSpPr>
            <a:spLocks noGrp="1"/>
          </p:cNvSpPr>
          <p:nvPr>
            <p:ph type="title"/>
          </p:nvPr>
        </p:nvSpPr>
        <p:spPr>
          <a:xfrm>
            <a:off x="831850" y="2455409"/>
            <a:ext cx="10515600" cy="1811791"/>
          </a:xfrm>
        </p:spPr>
        <p:txBody>
          <a:bodyPr/>
          <a:lstStyle/>
          <a:p>
            <a:pPr algn="ctr"/>
            <a:r>
              <a:rPr lang="en-US" b="1" dirty="0"/>
              <a:t>Students</a:t>
            </a:r>
            <a:r>
              <a:rPr lang="en-US" dirty="0"/>
              <a:t> often play an instructional role</a:t>
            </a:r>
          </a:p>
        </p:txBody>
      </p:sp>
      <p:sp>
        <p:nvSpPr>
          <p:cNvPr id="5" name="Text Placeholder 4">
            <a:extLst>
              <a:ext uri="{FF2B5EF4-FFF2-40B4-BE49-F238E27FC236}">
                <a16:creationId xmlns:a16="http://schemas.microsoft.com/office/drawing/2014/main" id="{3FD8F184-120F-5A41-8B2D-7D001BD7A7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700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2734-F655-6D46-A9E0-70CE82A51B83}"/>
              </a:ext>
            </a:extLst>
          </p:cNvPr>
          <p:cNvSpPr>
            <a:spLocks noGrp="1"/>
          </p:cNvSpPr>
          <p:nvPr>
            <p:ph type="title"/>
          </p:nvPr>
        </p:nvSpPr>
        <p:spPr/>
        <p:txBody>
          <a:bodyPr/>
          <a:lstStyle/>
          <a:p>
            <a:r>
              <a:rPr lang="en-US" dirty="0"/>
              <a:t>When students instruct:</a:t>
            </a:r>
          </a:p>
        </p:txBody>
      </p:sp>
      <p:sp>
        <p:nvSpPr>
          <p:cNvPr id="3" name="Content Placeholder 2">
            <a:extLst>
              <a:ext uri="{FF2B5EF4-FFF2-40B4-BE49-F238E27FC236}">
                <a16:creationId xmlns:a16="http://schemas.microsoft.com/office/drawing/2014/main" id="{B1CEA3E1-E649-7840-9142-1DEE34B0C7FF}"/>
              </a:ext>
            </a:extLst>
          </p:cNvPr>
          <p:cNvSpPr>
            <a:spLocks noGrp="1"/>
          </p:cNvSpPr>
          <p:nvPr>
            <p:ph idx="1"/>
          </p:nvPr>
        </p:nvSpPr>
        <p:spPr/>
        <p:txBody>
          <a:bodyPr>
            <a:normAutofit lnSpcReduction="10000"/>
          </a:bodyPr>
          <a:lstStyle/>
          <a:p>
            <a:r>
              <a:rPr lang="en-US" sz="4000" b="1" dirty="0"/>
              <a:t>Presentations</a:t>
            </a:r>
            <a:r>
              <a:rPr lang="en-US" sz="4000" dirty="0"/>
              <a:t>, both face-to-face and online</a:t>
            </a:r>
          </a:p>
          <a:p>
            <a:r>
              <a:rPr lang="en-US" sz="4000" b="1" dirty="0"/>
              <a:t>Discussions</a:t>
            </a:r>
            <a:r>
              <a:rPr lang="en-US" sz="4000" dirty="0"/>
              <a:t>, both face-to-face and online</a:t>
            </a:r>
          </a:p>
          <a:p>
            <a:r>
              <a:rPr lang="en-US" sz="4000" b="1" dirty="0"/>
              <a:t>Videos</a:t>
            </a:r>
            <a:r>
              <a:rPr lang="en-US" sz="4000" dirty="0"/>
              <a:t> shared with others</a:t>
            </a:r>
          </a:p>
          <a:p>
            <a:r>
              <a:rPr lang="en-US" sz="4000" b="1" dirty="0"/>
              <a:t>Essays</a:t>
            </a:r>
            <a:r>
              <a:rPr lang="en-US" sz="4000" dirty="0"/>
              <a:t> and other work subject to peer review</a:t>
            </a:r>
          </a:p>
          <a:p>
            <a:r>
              <a:rPr lang="en-US" sz="4000" b="1" dirty="0"/>
              <a:t>Artwork</a:t>
            </a:r>
            <a:r>
              <a:rPr lang="en-US" sz="4000" dirty="0"/>
              <a:t> shared with others</a:t>
            </a:r>
          </a:p>
          <a:p>
            <a:endParaRPr lang="en-US" dirty="0"/>
          </a:p>
          <a:p>
            <a:pPr marL="0" indent="0" algn="ctr">
              <a:buNone/>
            </a:pPr>
            <a:endParaRPr lang="en-US" dirty="0"/>
          </a:p>
        </p:txBody>
      </p:sp>
    </p:spTree>
    <p:extLst>
      <p:ext uri="{BB962C8B-B14F-4D97-AF65-F5344CB8AC3E}">
        <p14:creationId xmlns:p14="http://schemas.microsoft.com/office/powerpoint/2010/main" val="366840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F9F9A6-86EB-A14C-BC2A-A3BED364D10A}"/>
              </a:ext>
            </a:extLst>
          </p:cNvPr>
          <p:cNvSpPr>
            <a:spLocks noGrp="1"/>
          </p:cNvSpPr>
          <p:nvPr>
            <p:ph type="title"/>
          </p:nvPr>
        </p:nvSpPr>
        <p:spPr>
          <a:xfrm>
            <a:off x="831850" y="2455409"/>
            <a:ext cx="10515600" cy="1811791"/>
          </a:xfrm>
        </p:spPr>
        <p:txBody>
          <a:bodyPr/>
          <a:lstStyle/>
          <a:p>
            <a:pPr algn="ctr"/>
            <a:r>
              <a:rPr lang="en-US" b="1" dirty="0"/>
              <a:t>Students</a:t>
            </a:r>
            <a:r>
              <a:rPr lang="en-US" dirty="0"/>
              <a:t> often perform  student support roles</a:t>
            </a:r>
          </a:p>
        </p:txBody>
      </p:sp>
      <p:sp>
        <p:nvSpPr>
          <p:cNvPr id="5" name="Text Placeholder 4">
            <a:extLst>
              <a:ext uri="{FF2B5EF4-FFF2-40B4-BE49-F238E27FC236}">
                <a16:creationId xmlns:a16="http://schemas.microsoft.com/office/drawing/2014/main" id="{3FD8F184-120F-5A41-8B2D-7D001BD7A7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623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0EE3-F8E9-5A4E-B2E8-C462B6349926}"/>
              </a:ext>
            </a:extLst>
          </p:cNvPr>
          <p:cNvSpPr>
            <a:spLocks noGrp="1"/>
          </p:cNvSpPr>
          <p:nvPr>
            <p:ph type="title"/>
          </p:nvPr>
        </p:nvSpPr>
        <p:spPr/>
        <p:txBody>
          <a:bodyPr/>
          <a:lstStyle/>
          <a:p>
            <a:r>
              <a:rPr lang="en-US" dirty="0"/>
              <a:t>Other student activities</a:t>
            </a:r>
          </a:p>
        </p:txBody>
      </p:sp>
      <p:sp>
        <p:nvSpPr>
          <p:cNvPr id="3" name="Content Placeholder 2">
            <a:extLst>
              <a:ext uri="{FF2B5EF4-FFF2-40B4-BE49-F238E27FC236}">
                <a16:creationId xmlns:a16="http://schemas.microsoft.com/office/drawing/2014/main" id="{F0A2E077-D812-2142-B5DD-03194F5DE481}"/>
              </a:ext>
            </a:extLst>
          </p:cNvPr>
          <p:cNvSpPr>
            <a:spLocks noGrp="1"/>
          </p:cNvSpPr>
          <p:nvPr>
            <p:ph idx="1"/>
          </p:nvPr>
        </p:nvSpPr>
        <p:spPr>
          <a:xfrm>
            <a:off x="838200" y="2156619"/>
            <a:ext cx="10515600" cy="3867944"/>
          </a:xfrm>
        </p:spPr>
        <p:txBody>
          <a:bodyPr>
            <a:normAutofit/>
          </a:bodyPr>
          <a:lstStyle/>
          <a:p>
            <a:pPr marL="0" indent="0" algn="ctr">
              <a:buNone/>
            </a:pPr>
            <a:r>
              <a:rPr lang="en-US" sz="4000" dirty="0"/>
              <a:t>The college experience takes place as much </a:t>
            </a:r>
            <a:r>
              <a:rPr lang="en-US" sz="4000" b="1" dirty="0"/>
              <a:t>outside</a:t>
            </a:r>
            <a:r>
              <a:rPr lang="en-US" sz="4000" dirty="0"/>
              <a:t> of class as </a:t>
            </a:r>
            <a:r>
              <a:rPr lang="en-US" sz="4000" b="1" dirty="0"/>
              <a:t>inside</a:t>
            </a:r>
            <a:r>
              <a:rPr lang="en-US" sz="4000" dirty="0"/>
              <a:t> it.  Many student activities on campuses are </a:t>
            </a:r>
            <a:r>
              <a:rPr lang="en-US" sz="4000" b="1" dirty="0"/>
              <a:t>student-led</a:t>
            </a:r>
            <a:r>
              <a:rPr lang="en-US" sz="4000" dirty="0"/>
              <a:t>.  </a:t>
            </a:r>
          </a:p>
          <a:p>
            <a:pPr marL="0" indent="0" algn="ctr">
              <a:buNone/>
            </a:pPr>
            <a:r>
              <a:rPr lang="en-US" sz="4000" dirty="0"/>
              <a:t>Students </a:t>
            </a:r>
            <a:r>
              <a:rPr lang="en-US" sz="4000" b="1" dirty="0"/>
              <a:t>mentor</a:t>
            </a:r>
            <a:r>
              <a:rPr lang="en-US" sz="4000" dirty="0"/>
              <a:t>, </a:t>
            </a:r>
            <a:r>
              <a:rPr lang="en-US" sz="4000" b="1" dirty="0"/>
              <a:t>support</a:t>
            </a:r>
            <a:r>
              <a:rPr lang="en-US" sz="4000" dirty="0"/>
              <a:t>, and </a:t>
            </a:r>
            <a:r>
              <a:rPr lang="en-US" sz="4000" b="1" dirty="0"/>
              <a:t>interact</a:t>
            </a:r>
            <a:r>
              <a:rPr lang="en-US" sz="4000" dirty="0"/>
              <a:t> with other students. Students impact student life on campus.</a:t>
            </a:r>
          </a:p>
        </p:txBody>
      </p:sp>
    </p:spTree>
    <p:extLst>
      <p:ext uri="{BB962C8B-B14F-4D97-AF65-F5344CB8AC3E}">
        <p14:creationId xmlns:p14="http://schemas.microsoft.com/office/powerpoint/2010/main" val="401757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FD7B-1F03-E44F-9F42-1775D8A99E87}"/>
              </a:ext>
            </a:extLst>
          </p:cNvPr>
          <p:cNvSpPr>
            <a:spLocks noGrp="1"/>
          </p:cNvSpPr>
          <p:nvPr>
            <p:ph type="title"/>
          </p:nvPr>
        </p:nvSpPr>
        <p:spPr>
          <a:xfrm>
            <a:off x="695960" y="974725"/>
            <a:ext cx="10515600" cy="1325563"/>
          </a:xfrm>
        </p:spPr>
        <p:txBody>
          <a:bodyPr/>
          <a:lstStyle/>
          <a:p>
            <a:r>
              <a:rPr lang="en-US" b="1" dirty="0" err="1"/>
              <a:t>KSARN.org</a:t>
            </a:r>
            <a:r>
              <a:rPr lang="en-US" b="1" dirty="0"/>
              <a:t>/AHEAD2019/</a:t>
            </a:r>
          </a:p>
        </p:txBody>
      </p:sp>
      <p:pic>
        <p:nvPicPr>
          <p:cNvPr id="5" name="Content Placeholder 4" descr="QR Code for Ksarn.org/ahead2019/">
            <a:extLst>
              <a:ext uri="{FF2B5EF4-FFF2-40B4-BE49-F238E27FC236}">
                <a16:creationId xmlns:a16="http://schemas.microsoft.com/office/drawing/2014/main" id="{618A798E-294B-CB4D-8ED3-58B2291D0316}"/>
              </a:ext>
            </a:extLst>
          </p:cNvPr>
          <p:cNvPicPr>
            <a:picLocks noGrp="1" noChangeAspect="1"/>
          </p:cNvPicPr>
          <p:nvPr>
            <p:ph idx="1"/>
          </p:nvPr>
        </p:nvPicPr>
        <p:blipFill>
          <a:blip r:embed="rId3"/>
          <a:stretch>
            <a:fillRect/>
          </a:stretch>
        </p:blipFill>
        <p:spPr>
          <a:xfrm>
            <a:off x="4199255" y="2257426"/>
            <a:ext cx="3509010" cy="3509010"/>
          </a:xfrm>
        </p:spPr>
      </p:pic>
    </p:spTree>
    <p:extLst>
      <p:ext uri="{BB962C8B-B14F-4D97-AF65-F5344CB8AC3E}">
        <p14:creationId xmlns:p14="http://schemas.microsoft.com/office/powerpoint/2010/main" val="404497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C8EF-E0DF-4E4A-BBF0-2865C4FC6527}"/>
              </a:ext>
            </a:extLst>
          </p:cNvPr>
          <p:cNvSpPr>
            <a:spLocks noGrp="1"/>
          </p:cNvSpPr>
          <p:nvPr>
            <p:ph type="title"/>
          </p:nvPr>
        </p:nvSpPr>
        <p:spPr>
          <a:xfrm>
            <a:off x="838200" y="1121909"/>
            <a:ext cx="10515600" cy="4345441"/>
          </a:xfrm>
        </p:spPr>
        <p:txBody>
          <a:bodyPr>
            <a:normAutofit/>
          </a:bodyPr>
          <a:lstStyle/>
          <a:p>
            <a:pPr algn="ctr"/>
            <a:r>
              <a:rPr lang="en-US" dirty="0"/>
              <a:t>If students </a:t>
            </a:r>
            <a:r>
              <a:rPr lang="en-US" b="1" dirty="0"/>
              <a:t>instruct</a:t>
            </a:r>
            <a:r>
              <a:rPr lang="en-US" dirty="0"/>
              <a:t> and perform </a:t>
            </a:r>
            <a:r>
              <a:rPr lang="en-US" b="1" dirty="0"/>
              <a:t>student support </a:t>
            </a:r>
            <a:r>
              <a:rPr lang="en-US" dirty="0"/>
              <a:t>roles, they require </a:t>
            </a:r>
            <a:r>
              <a:rPr lang="en-US" b="1" dirty="0"/>
              <a:t>accessibility training</a:t>
            </a:r>
            <a:r>
              <a:rPr lang="en-US" dirty="0"/>
              <a:t>.</a:t>
            </a:r>
          </a:p>
        </p:txBody>
      </p:sp>
      <p:sp>
        <p:nvSpPr>
          <p:cNvPr id="3" name="Text Placeholder 2">
            <a:extLst>
              <a:ext uri="{FF2B5EF4-FFF2-40B4-BE49-F238E27FC236}">
                <a16:creationId xmlns:a16="http://schemas.microsoft.com/office/drawing/2014/main" id="{E2DFFC3E-D972-CC45-8162-292DA22A9C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15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3EF7-7A40-6A4A-AC4A-2BB83E4A9E93}"/>
              </a:ext>
            </a:extLst>
          </p:cNvPr>
          <p:cNvSpPr>
            <a:spLocks noGrp="1"/>
          </p:cNvSpPr>
          <p:nvPr>
            <p:ph type="title"/>
          </p:nvPr>
        </p:nvSpPr>
        <p:spPr>
          <a:xfrm>
            <a:off x="838200" y="983456"/>
            <a:ext cx="10953750" cy="1325563"/>
          </a:xfrm>
        </p:spPr>
        <p:txBody>
          <a:bodyPr/>
          <a:lstStyle/>
          <a:p>
            <a:r>
              <a:rPr lang="en-US" dirty="0"/>
              <a:t>“Training” in a world designed for </a:t>
            </a:r>
            <a:r>
              <a:rPr lang="en-US" i="1" dirty="0"/>
              <a:t>educating</a:t>
            </a:r>
          </a:p>
        </p:txBody>
      </p:sp>
      <p:sp>
        <p:nvSpPr>
          <p:cNvPr id="3" name="Content Placeholder 2">
            <a:extLst>
              <a:ext uri="{FF2B5EF4-FFF2-40B4-BE49-F238E27FC236}">
                <a16:creationId xmlns:a16="http://schemas.microsoft.com/office/drawing/2014/main" id="{BC0964A2-7519-C447-BFC1-6EB92E35D95E}"/>
              </a:ext>
            </a:extLst>
          </p:cNvPr>
          <p:cNvSpPr>
            <a:spLocks noGrp="1"/>
          </p:cNvSpPr>
          <p:nvPr>
            <p:ph idx="1"/>
          </p:nvPr>
        </p:nvSpPr>
        <p:spPr/>
        <p:txBody>
          <a:bodyPr>
            <a:normAutofit/>
          </a:bodyPr>
          <a:lstStyle/>
          <a:p>
            <a:pPr marL="0" indent="0" algn="ctr">
              <a:buNone/>
            </a:pPr>
            <a:r>
              <a:rPr lang="en-US" sz="4000" dirty="0"/>
              <a:t>Our </a:t>
            </a:r>
            <a:r>
              <a:rPr lang="en-US" sz="4000" b="1" dirty="0"/>
              <a:t>systems</a:t>
            </a:r>
            <a:r>
              <a:rPr lang="en-US" sz="4000" dirty="0"/>
              <a:t> are not designed to </a:t>
            </a:r>
            <a:r>
              <a:rPr lang="en-US" sz="4000" b="1" dirty="0"/>
              <a:t>train students</a:t>
            </a:r>
            <a:r>
              <a:rPr lang="en-US" sz="4000" dirty="0"/>
              <a:t> in accessibility,</a:t>
            </a:r>
          </a:p>
          <a:p>
            <a:pPr marL="0" indent="0" algn="ctr">
              <a:buNone/>
            </a:pPr>
            <a:r>
              <a:rPr lang="en-US" sz="4000" dirty="0"/>
              <a:t> and instructors are often </a:t>
            </a:r>
            <a:r>
              <a:rPr lang="en-US" sz="4000" b="1" dirty="0"/>
              <a:t>not prepared</a:t>
            </a:r>
            <a:r>
              <a:rPr lang="en-US" sz="4000" dirty="0"/>
              <a:t> </a:t>
            </a:r>
          </a:p>
          <a:p>
            <a:pPr marL="0" indent="0" algn="ctr">
              <a:buNone/>
            </a:pPr>
            <a:r>
              <a:rPr lang="en-US" sz="4000" dirty="0"/>
              <a:t>to be accessibility </a:t>
            </a:r>
            <a:r>
              <a:rPr lang="en-US" sz="4000" b="1" dirty="0"/>
              <a:t>trainers</a:t>
            </a:r>
            <a:r>
              <a:rPr lang="en-US" sz="4000" dirty="0"/>
              <a:t>. </a:t>
            </a:r>
          </a:p>
          <a:p>
            <a:pPr marL="0" indent="0" algn="ctr">
              <a:buNone/>
            </a:pPr>
            <a:r>
              <a:rPr lang="en-US" sz="4000" b="1" dirty="0"/>
              <a:t>These are not arguments against training.</a:t>
            </a:r>
          </a:p>
        </p:txBody>
      </p:sp>
    </p:spTree>
    <p:extLst>
      <p:ext uri="{BB962C8B-B14F-4D97-AF65-F5344CB8AC3E}">
        <p14:creationId xmlns:p14="http://schemas.microsoft.com/office/powerpoint/2010/main" val="361735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7850-F579-2744-8253-47D5B3092F14}"/>
              </a:ext>
            </a:extLst>
          </p:cNvPr>
          <p:cNvSpPr>
            <a:spLocks noGrp="1"/>
          </p:cNvSpPr>
          <p:nvPr>
            <p:ph type="title"/>
          </p:nvPr>
        </p:nvSpPr>
        <p:spPr/>
        <p:txBody>
          <a:bodyPr>
            <a:normAutofit fontScale="90000"/>
          </a:bodyPr>
          <a:lstStyle/>
          <a:p>
            <a:r>
              <a:rPr lang="en-US" b="1" dirty="0"/>
              <a:t>Question</a:t>
            </a:r>
            <a:r>
              <a:rPr lang="en-US" dirty="0"/>
              <a:t>: What would </a:t>
            </a:r>
            <a:r>
              <a:rPr lang="en-US" b="1" dirty="0"/>
              <a:t>you</a:t>
            </a:r>
            <a:r>
              <a:rPr lang="en-US" dirty="0"/>
              <a:t> do if you had to train everybody on your campus, including students?</a:t>
            </a:r>
          </a:p>
        </p:txBody>
      </p:sp>
      <p:sp>
        <p:nvSpPr>
          <p:cNvPr id="3" name="Text Placeholder 2">
            <a:extLst>
              <a:ext uri="{FF2B5EF4-FFF2-40B4-BE49-F238E27FC236}">
                <a16:creationId xmlns:a16="http://schemas.microsoft.com/office/drawing/2014/main" id="{80836697-3DB0-0748-9068-9BC0F691AE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907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CFF4-6537-D94C-BF6D-C2664D0666D9}"/>
              </a:ext>
            </a:extLst>
          </p:cNvPr>
          <p:cNvSpPr>
            <a:spLocks noGrp="1"/>
          </p:cNvSpPr>
          <p:nvPr>
            <p:ph type="title"/>
          </p:nvPr>
        </p:nvSpPr>
        <p:spPr/>
        <p:txBody>
          <a:bodyPr>
            <a:normAutofit/>
          </a:bodyPr>
          <a:lstStyle/>
          <a:p>
            <a:r>
              <a:rPr lang="en-US" sz="5400" dirty="0"/>
              <a:t>What we tried</a:t>
            </a:r>
          </a:p>
        </p:txBody>
      </p:sp>
      <p:sp>
        <p:nvSpPr>
          <p:cNvPr id="3" name="Content Placeholder 2">
            <a:extLst>
              <a:ext uri="{FF2B5EF4-FFF2-40B4-BE49-F238E27FC236}">
                <a16:creationId xmlns:a16="http://schemas.microsoft.com/office/drawing/2014/main" id="{E2141948-E427-1A42-A7A8-9DA0B934F881}"/>
              </a:ext>
            </a:extLst>
          </p:cNvPr>
          <p:cNvSpPr>
            <a:spLocks noGrp="1"/>
          </p:cNvSpPr>
          <p:nvPr>
            <p:ph idx="1"/>
          </p:nvPr>
        </p:nvSpPr>
        <p:spPr>
          <a:xfrm>
            <a:off x="838200" y="2309019"/>
            <a:ext cx="10515600" cy="3634581"/>
          </a:xfrm>
        </p:spPr>
        <p:txBody>
          <a:bodyPr/>
          <a:lstStyle/>
          <a:p>
            <a:r>
              <a:rPr lang="en-US" sz="3600" dirty="0"/>
              <a:t>Created strong </a:t>
            </a:r>
            <a:r>
              <a:rPr lang="en-US" sz="3600" b="1" dirty="0"/>
              <a:t>policies</a:t>
            </a:r>
            <a:r>
              <a:rPr lang="en-US" sz="3600" dirty="0"/>
              <a:t> about classroom accessibility (WSU policy 8.11)</a:t>
            </a:r>
          </a:p>
          <a:p>
            <a:r>
              <a:rPr lang="en-US" sz="3600" dirty="0"/>
              <a:t>Consulted with faculty allies about </a:t>
            </a:r>
            <a:r>
              <a:rPr lang="en-US" sz="3600" b="1" dirty="0"/>
              <a:t>reasonable expectations </a:t>
            </a:r>
          </a:p>
          <a:p>
            <a:r>
              <a:rPr lang="en-US" sz="3600" dirty="0"/>
              <a:t>Considered relying on </a:t>
            </a:r>
            <a:r>
              <a:rPr lang="en-US" sz="3600" b="1" dirty="0"/>
              <a:t>faculty to train </a:t>
            </a:r>
            <a:r>
              <a:rPr lang="en-US" sz="3600" dirty="0"/>
              <a:t>students</a:t>
            </a:r>
          </a:p>
          <a:p>
            <a:r>
              <a:rPr lang="en-US" sz="3600" dirty="0"/>
              <a:t>Considered putting the content in our </a:t>
            </a:r>
            <a:r>
              <a:rPr lang="en-US" sz="3600" b="1" dirty="0"/>
              <a:t>LMS</a:t>
            </a:r>
          </a:p>
          <a:p>
            <a:endParaRPr lang="en-US" dirty="0"/>
          </a:p>
        </p:txBody>
      </p:sp>
    </p:spTree>
    <p:extLst>
      <p:ext uri="{BB962C8B-B14F-4D97-AF65-F5344CB8AC3E}">
        <p14:creationId xmlns:p14="http://schemas.microsoft.com/office/powerpoint/2010/main" val="74499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8CF8-3E65-244A-8755-E775541323DF}"/>
              </a:ext>
            </a:extLst>
          </p:cNvPr>
          <p:cNvSpPr>
            <a:spLocks noGrp="1"/>
          </p:cNvSpPr>
          <p:nvPr>
            <p:ph type="title"/>
          </p:nvPr>
        </p:nvSpPr>
        <p:spPr>
          <a:xfrm>
            <a:off x="838200" y="812165"/>
            <a:ext cx="10515600" cy="1325563"/>
          </a:xfrm>
        </p:spPr>
        <p:txBody>
          <a:bodyPr>
            <a:normAutofit/>
          </a:bodyPr>
          <a:lstStyle/>
          <a:p>
            <a:r>
              <a:rPr lang="en-US" sz="4800" dirty="0"/>
              <a:t>What we did</a:t>
            </a:r>
          </a:p>
        </p:txBody>
      </p:sp>
      <p:sp>
        <p:nvSpPr>
          <p:cNvPr id="4" name="Content Placeholder 3">
            <a:extLst>
              <a:ext uri="{FF2B5EF4-FFF2-40B4-BE49-F238E27FC236}">
                <a16:creationId xmlns:a16="http://schemas.microsoft.com/office/drawing/2014/main" id="{5BF36458-E06C-6445-BF5F-869AC2079145}"/>
              </a:ext>
            </a:extLst>
          </p:cNvPr>
          <p:cNvSpPr>
            <a:spLocks noGrp="1"/>
          </p:cNvSpPr>
          <p:nvPr>
            <p:ph sz="half" idx="1"/>
          </p:nvPr>
        </p:nvSpPr>
        <p:spPr>
          <a:xfrm>
            <a:off x="838200" y="2137728"/>
            <a:ext cx="5181600" cy="4177145"/>
          </a:xfrm>
        </p:spPr>
        <p:txBody>
          <a:bodyPr>
            <a:normAutofit fontScale="92500" lnSpcReduction="10000"/>
          </a:bodyPr>
          <a:lstStyle/>
          <a:p>
            <a:r>
              <a:rPr lang="en-US" sz="3200" dirty="0"/>
              <a:t>Put it all on the Web</a:t>
            </a:r>
          </a:p>
          <a:p>
            <a:r>
              <a:rPr lang="en-US" sz="3200" dirty="0"/>
              <a:t>Kansas Accessibility Resources Network (</a:t>
            </a:r>
            <a:r>
              <a:rPr lang="en-US" sz="3200" b="1" dirty="0"/>
              <a:t>KSARN</a:t>
            </a:r>
            <a:r>
              <a:rPr lang="en-US" sz="3200" dirty="0"/>
              <a:t>)</a:t>
            </a:r>
          </a:p>
          <a:p>
            <a:r>
              <a:rPr lang="en-US" sz="3200" b="1" dirty="0"/>
              <a:t>FREE</a:t>
            </a:r>
          </a:p>
          <a:p>
            <a:r>
              <a:rPr lang="en-US" sz="3200" dirty="0"/>
              <a:t>Online/On-Demand</a:t>
            </a:r>
          </a:p>
          <a:p>
            <a:r>
              <a:rPr lang="en-US" sz="3200" dirty="0"/>
              <a:t>10 topics and growing</a:t>
            </a:r>
          </a:p>
          <a:p>
            <a:r>
              <a:rPr lang="en-US" sz="3200" dirty="0"/>
              <a:t>Trackable with </a:t>
            </a:r>
            <a:r>
              <a:rPr lang="en-US" sz="3200" b="1" dirty="0" err="1"/>
              <a:t>Credly</a:t>
            </a:r>
            <a:r>
              <a:rPr lang="en-US" sz="3200" dirty="0"/>
              <a:t> </a:t>
            </a:r>
            <a:r>
              <a:rPr lang="en-US" sz="3200" b="1" dirty="0"/>
              <a:t>badges</a:t>
            </a:r>
          </a:p>
        </p:txBody>
      </p:sp>
      <p:pic>
        <p:nvPicPr>
          <p:cNvPr id="11" name="Content Placeholder 10" descr="KSARN's sunflower accessibility logo">
            <a:extLst>
              <a:ext uri="{FF2B5EF4-FFF2-40B4-BE49-F238E27FC236}">
                <a16:creationId xmlns:a16="http://schemas.microsoft.com/office/drawing/2014/main" id="{9F77D0E9-360D-7940-A406-221B2D0BE418}"/>
              </a:ext>
            </a:extLst>
          </p:cNvPr>
          <p:cNvPicPr>
            <a:picLocks noGrp="1" noChangeAspect="1"/>
          </p:cNvPicPr>
          <p:nvPr>
            <p:ph sz="half" idx="2"/>
          </p:nvPr>
        </p:nvPicPr>
        <p:blipFill>
          <a:blip r:embed="rId3"/>
          <a:stretch>
            <a:fillRect/>
          </a:stretch>
        </p:blipFill>
        <p:spPr>
          <a:xfrm>
            <a:off x="7564120" y="1825625"/>
            <a:ext cx="3251200" cy="3251200"/>
          </a:xfrm>
        </p:spPr>
      </p:pic>
    </p:spTree>
    <p:extLst>
      <p:ext uri="{BB962C8B-B14F-4D97-AF65-F5344CB8AC3E}">
        <p14:creationId xmlns:p14="http://schemas.microsoft.com/office/powerpoint/2010/main" val="35230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E9AA07-BD7E-5C44-958D-E3034136DF2B}"/>
              </a:ext>
            </a:extLst>
          </p:cNvPr>
          <p:cNvSpPr>
            <a:spLocks noGrp="1"/>
          </p:cNvSpPr>
          <p:nvPr>
            <p:ph type="title"/>
          </p:nvPr>
        </p:nvSpPr>
        <p:spPr>
          <a:xfrm>
            <a:off x="879763" y="1744550"/>
            <a:ext cx="10515600" cy="354413"/>
          </a:xfrm>
        </p:spPr>
        <p:txBody>
          <a:bodyPr>
            <a:normAutofit fontScale="90000"/>
          </a:bodyPr>
          <a:lstStyle/>
          <a:p>
            <a:r>
              <a:rPr lang="en-US" dirty="0">
                <a:solidFill>
                  <a:schemeClr val="bg1"/>
                </a:solidFill>
              </a:rPr>
              <a:t>KSARN</a:t>
            </a:r>
          </a:p>
        </p:txBody>
      </p:sp>
      <p:pic>
        <p:nvPicPr>
          <p:cNvPr id="4" name="Content Placeholder 3" descr="screen shot from KSARN.org/free-training/ showing available courses that are well-suited for students as well as those for educators, educational staff, and public an private sector employees.">
            <a:extLst>
              <a:ext uri="{FF2B5EF4-FFF2-40B4-BE49-F238E27FC236}">
                <a16:creationId xmlns:a16="http://schemas.microsoft.com/office/drawing/2014/main" id="{3FF0BF88-6E1B-534B-ADF3-AB3A6EA96B88}"/>
              </a:ext>
            </a:extLst>
          </p:cNvPr>
          <p:cNvPicPr>
            <a:picLocks noGrp="1" noChangeAspect="1"/>
          </p:cNvPicPr>
          <p:nvPr>
            <p:ph idx="1"/>
          </p:nvPr>
        </p:nvPicPr>
        <p:blipFill>
          <a:blip r:embed="rId3">
            <a:extLst>
              <a:ext uri="{BEBA8EAE-BF5A-486C-A8C5-ECC9F3942E4B}">
                <a14:imgProps xmlns:a14="http://schemas.microsoft.com/office/drawing/2010/main">
                  <a14:imgLayer>
                    <a14:imgEffect>
                      <a14:sharpenSoften amount="25000"/>
                    </a14:imgEffect>
                    <a14:imgEffect>
                      <a14:colorTemperature colorTemp="7200"/>
                    </a14:imgEffect>
                    <a14:imgEffect>
                      <a14:saturation sat="400000"/>
                    </a14:imgEffect>
                  </a14:imgLayer>
                </a14:imgProps>
              </a:ext>
            </a:extLst>
          </a:blip>
          <a:stretch>
            <a:fillRect/>
          </a:stretch>
        </p:blipFill>
        <p:spPr>
          <a:xfrm>
            <a:off x="292021" y="962460"/>
            <a:ext cx="7842330" cy="5197883"/>
          </a:xfrm>
          <a:prstGeom prst="rect">
            <a:avLst/>
          </a:prstGeom>
        </p:spPr>
      </p:pic>
      <p:pic>
        <p:nvPicPr>
          <p:cNvPr id="6" name="Picture 5" descr="Credly badge art for a short course in accessible video for students in the KSARN platform.">
            <a:extLst>
              <a:ext uri="{FF2B5EF4-FFF2-40B4-BE49-F238E27FC236}">
                <a16:creationId xmlns:a16="http://schemas.microsoft.com/office/drawing/2014/main" id="{A76EAD99-9174-9142-8D61-C2F3376DEB31}"/>
              </a:ext>
            </a:extLst>
          </p:cNvPr>
          <p:cNvPicPr>
            <a:picLocks noChangeAspect="1"/>
          </p:cNvPicPr>
          <p:nvPr/>
        </p:nvPicPr>
        <p:blipFill>
          <a:blip r:embed="rId4"/>
          <a:stretch>
            <a:fillRect/>
          </a:stretch>
        </p:blipFill>
        <p:spPr>
          <a:xfrm>
            <a:off x="7181850" y="1115424"/>
            <a:ext cx="5010150" cy="5010150"/>
          </a:xfrm>
          <a:prstGeom prst="rect">
            <a:avLst/>
          </a:prstGeom>
        </p:spPr>
      </p:pic>
    </p:spTree>
    <p:extLst>
      <p:ext uri="{BB962C8B-B14F-4D97-AF65-F5344CB8AC3E}">
        <p14:creationId xmlns:p14="http://schemas.microsoft.com/office/powerpoint/2010/main" val="227340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5DA4-3C2A-424C-A591-7EA6E3AB0F3F}"/>
              </a:ext>
            </a:extLst>
          </p:cNvPr>
          <p:cNvSpPr>
            <a:spLocks noGrp="1"/>
          </p:cNvSpPr>
          <p:nvPr>
            <p:ph type="title"/>
          </p:nvPr>
        </p:nvSpPr>
        <p:spPr/>
        <p:txBody>
          <a:bodyPr/>
          <a:lstStyle/>
          <a:p>
            <a:r>
              <a:rPr lang="en-US" dirty="0"/>
              <a:t>The student courses and topics 1 of 3</a:t>
            </a:r>
          </a:p>
        </p:txBody>
      </p:sp>
      <p:sp>
        <p:nvSpPr>
          <p:cNvPr id="3" name="Content Placeholder 2">
            <a:extLst>
              <a:ext uri="{FF2B5EF4-FFF2-40B4-BE49-F238E27FC236}">
                <a16:creationId xmlns:a16="http://schemas.microsoft.com/office/drawing/2014/main" id="{6CF23A13-A3D0-7B40-A59A-66BDE5D27EBA}"/>
              </a:ext>
            </a:extLst>
          </p:cNvPr>
          <p:cNvSpPr>
            <a:spLocks noGrp="1"/>
          </p:cNvSpPr>
          <p:nvPr>
            <p:ph idx="1"/>
          </p:nvPr>
        </p:nvSpPr>
        <p:spPr/>
        <p:txBody>
          <a:bodyPr/>
          <a:lstStyle/>
          <a:p>
            <a:r>
              <a:rPr lang="en-US" b="1" dirty="0"/>
              <a:t>Impairment Awareness</a:t>
            </a:r>
          </a:p>
          <a:p>
            <a:pPr lvl="1"/>
            <a:r>
              <a:rPr lang="en-US" dirty="0"/>
              <a:t>Compare and contrast accessibility and accommodations</a:t>
            </a:r>
          </a:p>
          <a:p>
            <a:pPr lvl="1"/>
            <a:r>
              <a:rPr lang="en-US" dirty="0"/>
              <a:t>Define Universal Design and understand its benefits</a:t>
            </a:r>
          </a:p>
          <a:p>
            <a:pPr lvl="1"/>
            <a:r>
              <a:rPr lang="en-US" dirty="0"/>
              <a:t>Analyze documents for accessibility </a:t>
            </a:r>
          </a:p>
          <a:p>
            <a:pPr lvl="1"/>
            <a:r>
              <a:rPr lang="en-US" dirty="0"/>
              <a:t>List ways to improve accessibility</a:t>
            </a:r>
          </a:p>
          <a:p>
            <a:r>
              <a:rPr lang="en-US" b="1" dirty="0"/>
              <a:t>Accessible Face-to-Face Presentation</a:t>
            </a:r>
          </a:p>
          <a:p>
            <a:pPr lvl="1"/>
            <a:r>
              <a:rPr lang="en-US" dirty="0"/>
              <a:t>Accessible speaking</a:t>
            </a:r>
          </a:p>
          <a:p>
            <a:pPr lvl="1"/>
            <a:r>
              <a:rPr lang="en-US" dirty="0"/>
              <a:t>Accessible interacting</a:t>
            </a:r>
          </a:p>
          <a:p>
            <a:pPr lvl="1"/>
            <a:r>
              <a:rPr lang="en-US" dirty="0"/>
              <a:t>Accessible media use</a:t>
            </a:r>
          </a:p>
        </p:txBody>
      </p:sp>
    </p:spTree>
    <p:extLst>
      <p:ext uri="{BB962C8B-B14F-4D97-AF65-F5344CB8AC3E}">
        <p14:creationId xmlns:p14="http://schemas.microsoft.com/office/powerpoint/2010/main" val="4129330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73F2-0442-9C43-A8F3-D185DB888436}"/>
              </a:ext>
            </a:extLst>
          </p:cNvPr>
          <p:cNvSpPr>
            <a:spLocks noGrp="1"/>
          </p:cNvSpPr>
          <p:nvPr>
            <p:ph type="title"/>
          </p:nvPr>
        </p:nvSpPr>
        <p:spPr/>
        <p:txBody>
          <a:bodyPr/>
          <a:lstStyle/>
          <a:p>
            <a:r>
              <a:rPr lang="en-US" dirty="0"/>
              <a:t>The student courses and topics 2 of 3</a:t>
            </a:r>
          </a:p>
        </p:txBody>
      </p:sp>
      <p:sp>
        <p:nvSpPr>
          <p:cNvPr id="3" name="Content Placeholder 2">
            <a:extLst>
              <a:ext uri="{FF2B5EF4-FFF2-40B4-BE49-F238E27FC236}">
                <a16:creationId xmlns:a16="http://schemas.microsoft.com/office/drawing/2014/main" id="{FB48AA38-84FA-5A47-BDDA-E24432D4ED53}"/>
              </a:ext>
            </a:extLst>
          </p:cNvPr>
          <p:cNvSpPr>
            <a:spLocks noGrp="1"/>
          </p:cNvSpPr>
          <p:nvPr>
            <p:ph idx="1"/>
          </p:nvPr>
        </p:nvSpPr>
        <p:spPr/>
        <p:txBody>
          <a:bodyPr/>
          <a:lstStyle/>
          <a:p>
            <a:r>
              <a:rPr lang="en-US" b="1" dirty="0"/>
              <a:t>Creating Accessible Digital Documents</a:t>
            </a:r>
          </a:p>
          <a:p>
            <a:pPr lvl="1"/>
            <a:r>
              <a:rPr lang="en-US" dirty="0"/>
              <a:t>AT for documents</a:t>
            </a:r>
          </a:p>
          <a:p>
            <a:pPr lvl="1"/>
            <a:r>
              <a:rPr lang="en-US" dirty="0"/>
              <a:t>Using Word’s tools</a:t>
            </a:r>
          </a:p>
          <a:p>
            <a:pPr lvl="1"/>
            <a:r>
              <a:rPr lang="en-US" dirty="0"/>
              <a:t>Accessibility checkers</a:t>
            </a:r>
          </a:p>
          <a:p>
            <a:pPr lvl="1"/>
            <a:r>
              <a:rPr lang="en-US" dirty="0"/>
              <a:t>Saving a document</a:t>
            </a:r>
          </a:p>
          <a:p>
            <a:pPr lvl="1"/>
            <a:r>
              <a:rPr lang="en-US" dirty="0"/>
              <a:t>Making accessible choices (color, images, tables)</a:t>
            </a:r>
          </a:p>
        </p:txBody>
      </p:sp>
    </p:spTree>
    <p:extLst>
      <p:ext uri="{BB962C8B-B14F-4D97-AF65-F5344CB8AC3E}">
        <p14:creationId xmlns:p14="http://schemas.microsoft.com/office/powerpoint/2010/main" val="3665152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6089-06E8-294E-820E-D51D935B28F3}"/>
              </a:ext>
            </a:extLst>
          </p:cNvPr>
          <p:cNvSpPr>
            <a:spLocks noGrp="1"/>
          </p:cNvSpPr>
          <p:nvPr>
            <p:ph type="title"/>
          </p:nvPr>
        </p:nvSpPr>
        <p:spPr>
          <a:xfrm>
            <a:off x="838200" y="983457"/>
            <a:ext cx="10515600" cy="1020762"/>
          </a:xfrm>
        </p:spPr>
        <p:txBody>
          <a:bodyPr/>
          <a:lstStyle/>
          <a:p>
            <a:r>
              <a:rPr lang="en-US" dirty="0"/>
              <a:t>The student courses and topics 3 of 3</a:t>
            </a:r>
          </a:p>
        </p:txBody>
      </p:sp>
      <p:sp>
        <p:nvSpPr>
          <p:cNvPr id="3" name="Content Placeholder 2">
            <a:extLst>
              <a:ext uri="{FF2B5EF4-FFF2-40B4-BE49-F238E27FC236}">
                <a16:creationId xmlns:a16="http://schemas.microsoft.com/office/drawing/2014/main" id="{B70BD659-31C3-8542-8453-2846BD774692}"/>
              </a:ext>
            </a:extLst>
          </p:cNvPr>
          <p:cNvSpPr>
            <a:spLocks noGrp="1"/>
          </p:cNvSpPr>
          <p:nvPr>
            <p:ph idx="1"/>
          </p:nvPr>
        </p:nvSpPr>
        <p:spPr>
          <a:xfrm>
            <a:off x="838200" y="2004218"/>
            <a:ext cx="10515600" cy="4206081"/>
          </a:xfrm>
        </p:spPr>
        <p:txBody>
          <a:bodyPr/>
          <a:lstStyle/>
          <a:p>
            <a:r>
              <a:rPr lang="en-US" b="1" dirty="0"/>
              <a:t>Accessible Conference Presentations</a:t>
            </a:r>
          </a:p>
          <a:p>
            <a:pPr lvl="1"/>
            <a:r>
              <a:rPr lang="en-US" dirty="0"/>
              <a:t>Representing your content</a:t>
            </a:r>
          </a:p>
          <a:p>
            <a:pPr lvl="1"/>
            <a:r>
              <a:rPr lang="en-US" dirty="0"/>
              <a:t>Representing the conference</a:t>
            </a:r>
          </a:p>
          <a:p>
            <a:pPr lvl="1"/>
            <a:r>
              <a:rPr lang="en-US" dirty="0"/>
              <a:t>Session type considerations</a:t>
            </a:r>
          </a:p>
          <a:p>
            <a:pPr lvl="1"/>
            <a:r>
              <a:rPr lang="en-US" dirty="0"/>
              <a:t>Disability etiquette</a:t>
            </a:r>
          </a:p>
          <a:p>
            <a:r>
              <a:rPr lang="en-US" b="1" dirty="0"/>
              <a:t>Accessible Video (For Students)</a:t>
            </a:r>
          </a:p>
          <a:p>
            <a:pPr lvl="1"/>
            <a:r>
              <a:rPr lang="en-US" dirty="0"/>
              <a:t>What is accessible video?</a:t>
            </a:r>
          </a:p>
          <a:p>
            <a:pPr lvl="1"/>
            <a:r>
              <a:rPr lang="en-US" dirty="0"/>
              <a:t>Captions</a:t>
            </a:r>
          </a:p>
          <a:p>
            <a:pPr lvl="1"/>
            <a:r>
              <a:rPr lang="en-US" dirty="0"/>
              <a:t>Audio description</a:t>
            </a:r>
          </a:p>
          <a:p>
            <a:pPr lvl="1"/>
            <a:r>
              <a:rPr lang="en-US" dirty="0"/>
              <a:t>PowerPoint</a:t>
            </a:r>
          </a:p>
          <a:p>
            <a:endParaRPr lang="en-US" dirty="0"/>
          </a:p>
        </p:txBody>
      </p:sp>
    </p:spTree>
    <p:extLst>
      <p:ext uri="{BB962C8B-B14F-4D97-AF65-F5344CB8AC3E}">
        <p14:creationId xmlns:p14="http://schemas.microsoft.com/office/powerpoint/2010/main" val="3342222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C9D3-5AFF-E649-A99F-EF0C4351CC35}"/>
              </a:ext>
            </a:extLst>
          </p:cNvPr>
          <p:cNvSpPr>
            <a:spLocks noGrp="1"/>
          </p:cNvSpPr>
          <p:nvPr>
            <p:ph type="title"/>
          </p:nvPr>
        </p:nvSpPr>
        <p:spPr/>
        <p:txBody>
          <a:bodyPr/>
          <a:lstStyle/>
          <a:p>
            <a:r>
              <a:rPr lang="en-US" b="1" dirty="0"/>
              <a:t>Question</a:t>
            </a:r>
            <a:r>
              <a:rPr lang="en-US" dirty="0"/>
              <a:t>: What are we missing?</a:t>
            </a:r>
          </a:p>
        </p:txBody>
      </p:sp>
      <p:sp>
        <p:nvSpPr>
          <p:cNvPr id="3" name="Text Placeholder 2">
            <a:extLst>
              <a:ext uri="{FF2B5EF4-FFF2-40B4-BE49-F238E27FC236}">
                <a16:creationId xmlns:a16="http://schemas.microsoft.com/office/drawing/2014/main" id="{37660AAD-FCBE-7E4B-AA17-DCB807D82B32}"/>
              </a:ext>
            </a:extLst>
          </p:cNvPr>
          <p:cNvSpPr>
            <a:spLocks noGrp="1"/>
          </p:cNvSpPr>
          <p:nvPr>
            <p:ph type="body" idx="1"/>
          </p:nvPr>
        </p:nvSpPr>
        <p:spPr/>
        <p:txBody>
          <a:bodyPr/>
          <a:lstStyle/>
          <a:p>
            <a:r>
              <a:rPr lang="en-US" dirty="0">
                <a:solidFill>
                  <a:schemeClr val="tx1"/>
                </a:solidFill>
              </a:rPr>
              <a:t>Email </a:t>
            </a:r>
            <a:r>
              <a:rPr lang="en-US" dirty="0">
                <a:solidFill>
                  <a:srgbClr val="0070C0"/>
                </a:solidFill>
                <a:hlinkClick r:id="rId3">
                  <a:extLst>
                    <a:ext uri="{A12FA001-AC4F-418D-AE19-62706E023703}">
                      <ahyp:hlinkClr xmlns:ahyp="http://schemas.microsoft.com/office/drawing/2018/hyperlinkcolor" val="tx"/>
                    </a:ext>
                  </a:extLst>
                </a:hlinkClick>
              </a:rPr>
              <a:t>KSARN@Wichita.edu</a:t>
            </a:r>
            <a:r>
              <a:rPr lang="en-US" dirty="0">
                <a:solidFill>
                  <a:srgbClr val="0070C0"/>
                </a:solidFill>
              </a:rPr>
              <a:t> </a:t>
            </a:r>
            <a:r>
              <a:rPr lang="en-US" dirty="0">
                <a:solidFill>
                  <a:schemeClr val="tx1"/>
                </a:solidFill>
              </a:rPr>
              <a:t>with suggested topic and requests</a:t>
            </a:r>
          </a:p>
        </p:txBody>
      </p:sp>
    </p:spTree>
    <p:extLst>
      <p:ext uri="{BB962C8B-B14F-4D97-AF65-F5344CB8AC3E}">
        <p14:creationId xmlns:p14="http://schemas.microsoft.com/office/powerpoint/2010/main" val="348544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138-8C5C-F94D-AD73-321D4CF43B28}"/>
              </a:ext>
            </a:extLst>
          </p:cNvPr>
          <p:cNvSpPr>
            <a:spLocks noGrp="1"/>
          </p:cNvSpPr>
          <p:nvPr>
            <p:ph type="title"/>
          </p:nvPr>
        </p:nvSpPr>
        <p:spPr/>
        <p:txBody>
          <a:bodyPr/>
          <a:lstStyle/>
          <a:p>
            <a:r>
              <a:rPr lang="en-US" dirty="0">
                <a:solidFill>
                  <a:schemeClr val="bg1"/>
                </a:solidFill>
              </a:rPr>
              <a:t>Conference Inclusion Statement</a:t>
            </a:r>
          </a:p>
        </p:txBody>
      </p:sp>
      <p:sp>
        <p:nvSpPr>
          <p:cNvPr id="3" name="Content Placeholder 2">
            <a:extLst>
              <a:ext uri="{FF2B5EF4-FFF2-40B4-BE49-F238E27FC236}">
                <a16:creationId xmlns:a16="http://schemas.microsoft.com/office/drawing/2014/main" id="{44284241-04CF-0945-825F-03CE6997C298}"/>
              </a:ext>
            </a:extLst>
          </p:cNvPr>
          <p:cNvSpPr>
            <a:spLocks noGrp="1"/>
          </p:cNvSpPr>
          <p:nvPr>
            <p:ph idx="1"/>
          </p:nvPr>
        </p:nvSpPr>
        <p:spPr>
          <a:xfrm>
            <a:off x="838200" y="1524001"/>
            <a:ext cx="10515600" cy="4114800"/>
          </a:xfrm>
        </p:spPr>
        <p:txBody>
          <a:bodyPr>
            <a:noAutofit/>
          </a:bodyPr>
          <a:lstStyle/>
          <a:p>
            <a:pPr marL="0" indent="0">
              <a:buNone/>
            </a:pPr>
            <a:r>
              <a:rPr lang="en-US" sz="3600" dirty="0"/>
              <a:t>We ask you to join us in creating a culture that reflects…</a:t>
            </a:r>
            <a:endParaRPr lang="en-US" sz="2400" dirty="0"/>
          </a:p>
          <a:p>
            <a:pPr marL="17463" indent="0" algn="ctr">
              <a:buNone/>
            </a:pPr>
            <a:r>
              <a:rPr lang="en-US" sz="4400" b="1" dirty="0"/>
              <a:t>Access and Inclusion</a:t>
            </a:r>
          </a:p>
          <a:p>
            <a:pPr marL="17463" indent="0" algn="ctr">
              <a:buNone/>
            </a:pPr>
            <a:r>
              <a:rPr lang="en-US" sz="2400" dirty="0"/>
              <a:t>and</a:t>
            </a:r>
          </a:p>
          <a:p>
            <a:pPr marL="17463" indent="0" algn="ctr">
              <a:buNone/>
            </a:pPr>
            <a:r>
              <a:rPr lang="en-US" sz="4400" b="1" dirty="0"/>
              <a:t>Civility and Respect </a:t>
            </a:r>
            <a:br>
              <a:rPr lang="en-US" sz="4400" b="1" dirty="0"/>
            </a:br>
            <a:endParaRPr lang="en-US" sz="2400" b="1" dirty="0"/>
          </a:p>
          <a:p>
            <a:pPr marL="0" indent="0">
              <a:buNone/>
            </a:pPr>
            <a:r>
              <a:rPr lang="en-US" sz="3600" dirty="0"/>
              <a:t>…this week and in all aspects of our organization.</a:t>
            </a:r>
          </a:p>
        </p:txBody>
      </p:sp>
    </p:spTree>
    <p:extLst>
      <p:ext uri="{BB962C8B-B14F-4D97-AF65-F5344CB8AC3E}">
        <p14:creationId xmlns:p14="http://schemas.microsoft.com/office/powerpoint/2010/main" val="317638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E953-1DCA-1042-B9AA-0BE642846B5E}"/>
              </a:ext>
            </a:extLst>
          </p:cNvPr>
          <p:cNvSpPr>
            <a:spLocks noGrp="1"/>
          </p:cNvSpPr>
          <p:nvPr>
            <p:ph type="title"/>
          </p:nvPr>
        </p:nvSpPr>
        <p:spPr/>
        <p:txBody>
          <a:bodyPr/>
          <a:lstStyle/>
          <a:p>
            <a:r>
              <a:rPr lang="en-US" dirty="0"/>
              <a:t>Why are we doing this?</a:t>
            </a:r>
          </a:p>
        </p:txBody>
      </p:sp>
      <p:sp>
        <p:nvSpPr>
          <p:cNvPr id="3" name="Content Placeholder 2">
            <a:extLst>
              <a:ext uri="{FF2B5EF4-FFF2-40B4-BE49-F238E27FC236}">
                <a16:creationId xmlns:a16="http://schemas.microsoft.com/office/drawing/2014/main" id="{695807CD-B151-B944-A7AB-7395EB65D610}"/>
              </a:ext>
            </a:extLst>
          </p:cNvPr>
          <p:cNvSpPr>
            <a:spLocks noGrp="1"/>
          </p:cNvSpPr>
          <p:nvPr>
            <p:ph idx="1"/>
          </p:nvPr>
        </p:nvSpPr>
        <p:spPr>
          <a:xfrm>
            <a:off x="838200" y="2057400"/>
            <a:ext cx="10515600" cy="4119563"/>
          </a:xfrm>
        </p:spPr>
        <p:txBody>
          <a:bodyPr/>
          <a:lstStyle/>
          <a:p>
            <a:pPr marL="0" indent="0" algn="ctr">
              <a:buNone/>
            </a:pPr>
            <a:r>
              <a:rPr lang="en-US" sz="4000" dirty="0"/>
              <a:t>Wichita State’s situation led to </a:t>
            </a:r>
            <a:r>
              <a:rPr lang="en-US" sz="4000" b="1" dirty="0"/>
              <a:t>early development</a:t>
            </a:r>
            <a:r>
              <a:rPr lang="en-US" sz="4000" dirty="0"/>
              <a:t> of accessibility trainings.</a:t>
            </a:r>
          </a:p>
          <a:p>
            <a:pPr marL="0" indent="0" algn="ctr">
              <a:buNone/>
            </a:pPr>
            <a:r>
              <a:rPr lang="en-US" sz="4000" dirty="0"/>
              <a:t>Consolidating them online allows us to deliver </a:t>
            </a:r>
            <a:r>
              <a:rPr lang="en-US" sz="4000" b="1" dirty="0"/>
              <a:t>trackable training.</a:t>
            </a:r>
          </a:p>
          <a:p>
            <a:pPr marL="0" indent="0" algn="ctr">
              <a:buNone/>
            </a:pPr>
            <a:r>
              <a:rPr lang="en-US" sz="4000" dirty="0"/>
              <a:t>Opening it up to the community for free is </a:t>
            </a:r>
            <a:r>
              <a:rPr lang="en-US" sz="4000" b="1" dirty="0"/>
              <a:t>WSU’s gift to the community</a:t>
            </a:r>
            <a:r>
              <a:rPr lang="en-US" sz="4000" dirty="0"/>
              <a:t>.</a:t>
            </a:r>
          </a:p>
          <a:p>
            <a:pPr marL="0" indent="0" algn="ctr">
              <a:buNone/>
            </a:pPr>
            <a:endParaRPr lang="en-US" dirty="0"/>
          </a:p>
        </p:txBody>
      </p:sp>
    </p:spTree>
    <p:extLst>
      <p:ext uri="{BB962C8B-B14F-4D97-AF65-F5344CB8AC3E}">
        <p14:creationId xmlns:p14="http://schemas.microsoft.com/office/powerpoint/2010/main" val="1965546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F81-4A67-8049-A623-2D190849CC43}"/>
              </a:ext>
            </a:extLst>
          </p:cNvPr>
          <p:cNvSpPr>
            <a:spLocks noGrp="1"/>
          </p:cNvSpPr>
          <p:nvPr>
            <p:ph type="title"/>
          </p:nvPr>
        </p:nvSpPr>
        <p:spPr/>
        <p:txBody>
          <a:bodyPr/>
          <a:lstStyle/>
          <a:p>
            <a:r>
              <a:rPr lang="en-US" dirty="0"/>
              <a:t>KSARN partners</a:t>
            </a:r>
          </a:p>
        </p:txBody>
      </p:sp>
      <p:sp>
        <p:nvSpPr>
          <p:cNvPr id="3" name="Content Placeholder 2">
            <a:extLst>
              <a:ext uri="{FF2B5EF4-FFF2-40B4-BE49-F238E27FC236}">
                <a16:creationId xmlns:a16="http://schemas.microsoft.com/office/drawing/2014/main" id="{9FD13362-B612-E843-9217-C6A78CFF1980}"/>
              </a:ext>
            </a:extLst>
          </p:cNvPr>
          <p:cNvSpPr>
            <a:spLocks noGrp="1"/>
          </p:cNvSpPr>
          <p:nvPr>
            <p:ph idx="1"/>
          </p:nvPr>
        </p:nvSpPr>
        <p:spPr>
          <a:xfrm>
            <a:off x="838200" y="2118519"/>
            <a:ext cx="10515600" cy="3867944"/>
          </a:xfrm>
        </p:spPr>
        <p:txBody>
          <a:bodyPr>
            <a:normAutofit/>
          </a:bodyPr>
          <a:lstStyle/>
          <a:p>
            <a:pPr marL="0" indent="0" algn="ctr">
              <a:buNone/>
            </a:pPr>
            <a:r>
              <a:rPr lang="en-US" sz="3600" dirty="0"/>
              <a:t>We are now joined by </a:t>
            </a:r>
            <a:r>
              <a:rPr lang="en-US" sz="3600" b="1" dirty="0"/>
              <a:t>partners</a:t>
            </a:r>
            <a:r>
              <a:rPr lang="en-US" sz="3600" dirty="0"/>
              <a:t>:</a:t>
            </a:r>
          </a:p>
          <a:p>
            <a:pPr marL="0" indent="0" algn="ctr">
              <a:buNone/>
            </a:pPr>
            <a:r>
              <a:rPr lang="en-US" sz="3600" dirty="0"/>
              <a:t>Kansas State University</a:t>
            </a:r>
          </a:p>
          <a:p>
            <a:pPr marL="0" indent="0" algn="ctr">
              <a:buNone/>
            </a:pPr>
            <a:r>
              <a:rPr lang="en-US" sz="3600" dirty="0"/>
              <a:t>Johnson County Community College</a:t>
            </a:r>
          </a:p>
          <a:p>
            <a:pPr marL="0" indent="0" algn="ctr">
              <a:buNone/>
            </a:pPr>
            <a:r>
              <a:rPr lang="en-US" sz="3600" dirty="0"/>
              <a:t>Butler Community College</a:t>
            </a:r>
          </a:p>
          <a:p>
            <a:pPr marL="0" indent="0" algn="ctr">
              <a:buNone/>
            </a:pPr>
            <a:r>
              <a:rPr lang="en-US" sz="3600" dirty="0"/>
              <a:t>Cowley County Community College</a:t>
            </a:r>
          </a:p>
          <a:p>
            <a:pPr marL="0" indent="0" algn="ctr">
              <a:buNone/>
            </a:pPr>
            <a:r>
              <a:rPr lang="en-US" sz="3600" dirty="0"/>
              <a:t>… </a:t>
            </a:r>
            <a:r>
              <a:rPr lang="en-US" sz="3600" b="1" dirty="0"/>
              <a:t>And you?</a:t>
            </a:r>
          </a:p>
        </p:txBody>
      </p:sp>
    </p:spTree>
    <p:extLst>
      <p:ext uri="{BB962C8B-B14F-4D97-AF65-F5344CB8AC3E}">
        <p14:creationId xmlns:p14="http://schemas.microsoft.com/office/powerpoint/2010/main" val="1196208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D8087920-6A2D-774C-B99A-5560DE8CFAAE}"/>
              </a:ext>
            </a:extLst>
          </p:cNvPr>
          <p:cNvSpPr>
            <a:spLocks noGrp="1"/>
          </p:cNvSpPr>
          <p:nvPr>
            <p:ph type="title"/>
          </p:nvPr>
        </p:nvSpPr>
        <p:spPr>
          <a:xfrm>
            <a:off x="838200" y="2583656"/>
            <a:ext cx="10515600" cy="1053161"/>
          </a:xfrm>
        </p:spPr>
        <p:txBody>
          <a:bodyPr>
            <a:normAutofit/>
          </a:bodyPr>
          <a:lstStyle/>
          <a:p>
            <a:r>
              <a:rPr lang="en-US" dirty="0">
                <a:solidFill>
                  <a:schemeClr val="bg1"/>
                </a:solidFill>
              </a:rPr>
              <a:t>Work together</a:t>
            </a:r>
          </a:p>
        </p:txBody>
      </p:sp>
      <p:sp>
        <p:nvSpPr>
          <p:cNvPr id="6" name="Content Placeholder 5">
            <a:extLst>
              <a:ext uri="{FF2B5EF4-FFF2-40B4-BE49-F238E27FC236}">
                <a16:creationId xmlns:a16="http://schemas.microsoft.com/office/drawing/2014/main" id="{62CC5325-87B1-6447-B8D6-F3B9E0E23613}"/>
              </a:ext>
            </a:extLst>
          </p:cNvPr>
          <p:cNvSpPr>
            <a:spLocks noGrp="1"/>
          </p:cNvSpPr>
          <p:nvPr>
            <p:ph idx="1"/>
          </p:nvPr>
        </p:nvSpPr>
        <p:spPr>
          <a:xfrm>
            <a:off x="651165" y="1413163"/>
            <a:ext cx="10515600" cy="4909272"/>
          </a:xfrm>
        </p:spPr>
        <p:txBody>
          <a:bodyPr>
            <a:normAutofit lnSpcReduction="10000"/>
          </a:bodyPr>
          <a:lstStyle/>
          <a:p>
            <a:pPr marL="0" indent="0" algn="ctr">
              <a:buNone/>
            </a:pPr>
            <a:r>
              <a:rPr lang="en-US" sz="9600" dirty="0"/>
              <a:t>Accessibility is </a:t>
            </a:r>
            <a:r>
              <a:rPr lang="en-US" sz="9600" b="1" dirty="0"/>
              <a:t>everyone’s</a:t>
            </a:r>
            <a:r>
              <a:rPr lang="en-US" sz="9600" dirty="0"/>
              <a:t> job. Let’s work </a:t>
            </a:r>
            <a:r>
              <a:rPr lang="en-US" sz="9600" b="1" dirty="0"/>
              <a:t>together</a:t>
            </a:r>
            <a:r>
              <a:rPr lang="en-US" sz="9600" dirty="0"/>
              <a:t>.</a:t>
            </a:r>
          </a:p>
        </p:txBody>
      </p:sp>
    </p:spTree>
    <p:extLst>
      <p:ext uri="{BB962C8B-B14F-4D97-AF65-F5344CB8AC3E}">
        <p14:creationId xmlns:p14="http://schemas.microsoft.com/office/powerpoint/2010/main" val="411398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E7FB5-8536-3840-BB7D-B449F72FC407}"/>
              </a:ext>
            </a:extLst>
          </p:cNvPr>
          <p:cNvSpPr>
            <a:spLocks noGrp="1"/>
          </p:cNvSpPr>
          <p:nvPr>
            <p:ph idx="1"/>
          </p:nvPr>
        </p:nvSpPr>
        <p:spPr/>
        <p:txBody>
          <a:bodyPr>
            <a:normAutofit/>
          </a:bodyPr>
          <a:lstStyle/>
          <a:p>
            <a:pPr marL="0" indent="0">
              <a:buNone/>
            </a:pPr>
            <a:r>
              <a:rPr lang="en-US" sz="4000" dirty="0"/>
              <a:t>Please see session moderator for </a:t>
            </a:r>
            <a:r>
              <a:rPr lang="en-US" sz="4000" b="1" dirty="0"/>
              <a:t>paper</a:t>
            </a:r>
            <a:r>
              <a:rPr lang="en-US" sz="4000" dirty="0"/>
              <a:t> evaluation form or complete the evaluation </a:t>
            </a:r>
            <a:r>
              <a:rPr lang="en-US" sz="4000" b="1" dirty="0"/>
              <a:t>online</a:t>
            </a:r>
            <a:r>
              <a:rPr lang="en-US" sz="4000" dirty="0"/>
              <a:t>.</a:t>
            </a:r>
          </a:p>
          <a:p>
            <a:pPr marL="0" indent="0">
              <a:buNone/>
            </a:pPr>
            <a:endParaRPr lang="en-US" sz="4000" dirty="0"/>
          </a:p>
          <a:p>
            <a:pPr marL="0" indent="0">
              <a:buNone/>
            </a:pPr>
            <a:r>
              <a:rPr lang="en-US" sz="4000" dirty="0"/>
              <a:t>Also: email comments to </a:t>
            </a:r>
            <a:r>
              <a:rPr lang="en-US" sz="4000" dirty="0">
                <a:hlinkClick r:id="rId3"/>
              </a:rPr>
              <a:t>KSARN@Wichita.edu</a:t>
            </a:r>
            <a:r>
              <a:rPr lang="en-US" sz="4000" dirty="0"/>
              <a:t> </a:t>
            </a:r>
          </a:p>
        </p:txBody>
      </p:sp>
      <p:sp>
        <p:nvSpPr>
          <p:cNvPr id="2" name="Title 1">
            <a:extLst>
              <a:ext uri="{FF2B5EF4-FFF2-40B4-BE49-F238E27FC236}">
                <a16:creationId xmlns:a16="http://schemas.microsoft.com/office/drawing/2014/main" id="{6CAA41FD-0ADA-B046-8F4F-BC3B56F168BA}"/>
              </a:ext>
            </a:extLst>
          </p:cNvPr>
          <p:cNvSpPr>
            <a:spLocks noGrp="1"/>
          </p:cNvSpPr>
          <p:nvPr>
            <p:ph type="title"/>
          </p:nvPr>
        </p:nvSpPr>
        <p:spPr/>
        <p:txBody>
          <a:bodyPr/>
          <a:lstStyle/>
          <a:p>
            <a:r>
              <a:rPr lang="en-US" b="1" dirty="0"/>
              <a:t>Questions?  </a:t>
            </a:r>
            <a:r>
              <a:rPr lang="en-US" dirty="0"/>
              <a:t>And also…</a:t>
            </a:r>
          </a:p>
        </p:txBody>
      </p:sp>
    </p:spTree>
    <p:extLst>
      <p:ext uri="{BB962C8B-B14F-4D97-AF65-F5344CB8AC3E}">
        <p14:creationId xmlns:p14="http://schemas.microsoft.com/office/powerpoint/2010/main" val="140538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8266-BAAD-014E-9D9C-8C57ED06C9FF}"/>
              </a:ext>
            </a:extLst>
          </p:cNvPr>
          <p:cNvSpPr>
            <a:spLocks noGrp="1"/>
          </p:cNvSpPr>
          <p:nvPr>
            <p:ph type="title"/>
          </p:nvPr>
        </p:nvSpPr>
        <p:spPr>
          <a:xfrm>
            <a:off x="838200" y="804862"/>
            <a:ext cx="9677400" cy="1325563"/>
          </a:xfrm>
        </p:spPr>
        <p:txBody>
          <a:bodyPr>
            <a:normAutofit/>
          </a:bodyPr>
          <a:lstStyle/>
          <a:p>
            <a:r>
              <a:rPr lang="en-US" dirty="0"/>
              <a:t>Working together we will:</a:t>
            </a:r>
          </a:p>
        </p:txBody>
      </p:sp>
      <p:sp>
        <p:nvSpPr>
          <p:cNvPr id="3" name="Content Placeholder 2">
            <a:extLst>
              <a:ext uri="{FF2B5EF4-FFF2-40B4-BE49-F238E27FC236}">
                <a16:creationId xmlns:a16="http://schemas.microsoft.com/office/drawing/2014/main" id="{2D222934-BF8F-EA42-8EEE-74B76A1833FF}"/>
              </a:ext>
            </a:extLst>
          </p:cNvPr>
          <p:cNvSpPr>
            <a:spLocks noGrp="1"/>
          </p:cNvSpPr>
          <p:nvPr>
            <p:ph idx="1"/>
          </p:nvPr>
        </p:nvSpPr>
        <p:spPr>
          <a:xfrm>
            <a:off x="838200" y="2130425"/>
            <a:ext cx="9240520" cy="4351338"/>
          </a:xfrm>
        </p:spPr>
        <p:txBody>
          <a:bodyPr/>
          <a:lstStyle/>
          <a:p>
            <a:r>
              <a:rPr lang="en-US" dirty="0"/>
              <a:t>Seek to define accessibility</a:t>
            </a:r>
          </a:p>
          <a:p>
            <a:r>
              <a:rPr lang="en-US" dirty="0"/>
              <a:t>Explore accessibility’s goals</a:t>
            </a:r>
          </a:p>
          <a:p>
            <a:r>
              <a:rPr lang="en-US" dirty="0"/>
              <a:t>Consider the instructor’s role in accessibility</a:t>
            </a:r>
          </a:p>
          <a:p>
            <a:r>
              <a:rPr lang="en-US" dirty="0"/>
              <a:t>Ask ourselves … Who is the instructor?</a:t>
            </a:r>
          </a:p>
          <a:p>
            <a:r>
              <a:rPr lang="en-US" dirty="0"/>
              <a:t>Consider the challenge of accessibility training for students</a:t>
            </a:r>
          </a:p>
          <a:p>
            <a:r>
              <a:rPr lang="en-US" dirty="0"/>
              <a:t>Address questions (</a:t>
            </a:r>
            <a:r>
              <a:rPr lang="en-US" dirty="0" err="1"/>
              <a:t>KSARN.org</a:t>
            </a:r>
            <a:r>
              <a:rPr lang="en-US" dirty="0"/>
              <a:t>/FAQ/) </a:t>
            </a:r>
          </a:p>
          <a:p>
            <a:r>
              <a:rPr lang="en-US" dirty="0"/>
              <a:t>Before we start: who are </a:t>
            </a:r>
            <a:r>
              <a:rPr lang="en-US" b="1" dirty="0"/>
              <a:t>you</a:t>
            </a:r>
            <a:r>
              <a:rPr lang="en-US" dirty="0"/>
              <a:t>?</a:t>
            </a:r>
          </a:p>
          <a:p>
            <a:endParaRPr lang="en-US" dirty="0"/>
          </a:p>
        </p:txBody>
      </p:sp>
    </p:spTree>
    <p:extLst>
      <p:ext uri="{BB962C8B-B14F-4D97-AF65-F5344CB8AC3E}">
        <p14:creationId xmlns:p14="http://schemas.microsoft.com/office/powerpoint/2010/main" val="210121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6CCF-03AF-254F-8E8E-49764977F374}"/>
              </a:ext>
            </a:extLst>
          </p:cNvPr>
          <p:cNvSpPr>
            <a:spLocks noGrp="1"/>
          </p:cNvSpPr>
          <p:nvPr>
            <p:ph type="title"/>
          </p:nvPr>
        </p:nvSpPr>
        <p:spPr>
          <a:xfrm>
            <a:off x="838200" y="983411"/>
            <a:ext cx="4626935" cy="983412"/>
          </a:xfrm>
        </p:spPr>
        <p:txBody>
          <a:bodyPr/>
          <a:lstStyle/>
          <a:p>
            <a:r>
              <a:rPr lang="en-US" dirty="0"/>
              <a:t>Carolyn Speer</a:t>
            </a:r>
          </a:p>
        </p:txBody>
      </p:sp>
      <p:pic>
        <p:nvPicPr>
          <p:cNvPr id="6" name="Content Placeholder 6" descr="Headshot of Dr. Carolyn Speer.">
            <a:extLst>
              <a:ext uri="{FF2B5EF4-FFF2-40B4-BE49-F238E27FC236}">
                <a16:creationId xmlns:a16="http://schemas.microsoft.com/office/drawing/2014/main" id="{614BF622-6C89-734F-8E6E-97CEE2DF5073}"/>
              </a:ext>
            </a:extLst>
          </p:cNvPr>
          <p:cNvPicPr>
            <a:picLocks noChangeAspect="1"/>
          </p:cNvPicPr>
          <p:nvPr/>
        </p:nvPicPr>
        <p:blipFill rotWithShape="1">
          <a:blip r:embed="rId3"/>
          <a:srcRect l="11574" r="21272"/>
          <a:stretch/>
        </p:blipFill>
        <p:spPr>
          <a:xfrm>
            <a:off x="1007800" y="1966823"/>
            <a:ext cx="3991796" cy="3962869"/>
          </a:xfrm>
          <a:prstGeom prst="rect">
            <a:avLst/>
          </a:prstGeom>
        </p:spPr>
      </p:pic>
      <p:sp>
        <p:nvSpPr>
          <p:cNvPr id="4" name="Content Placeholder 3" hidden="1">
            <a:extLst>
              <a:ext uri="{FF2B5EF4-FFF2-40B4-BE49-F238E27FC236}">
                <a16:creationId xmlns:a16="http://schemas.microsoft.com/office/drawing/2014/main" id="{D7CA13EC-C945-4C4D-A5C2-793677969682}"/>
              </a:ext>
            </a:extLst>
          </p:cNvPr>
          <p:cNvSpPr>
            <a:spLocks noGrp="1"/>
          </p:cNvSpPr>
          <p:nvPr>
            <p:ph sz="half" idx="1"/>
          </p:nvPr>
        </p:nvSpPr>
        <p:spPr>
          <a:xfrm>
            <a:off x="838200" y="2165906"/>
            <a:ext cx="5181600" cy="4030753"/>
          </a:xfrm>
        </p:spPr>
        <p:txBody>
          <a:bodyPr/>
          <a:lstStyle/>
          <a:p>
            <a:endParaRPr lang="en-US"/>
          </a:p>
        </p:txBody>
      </p:sp>
      <p:sp>
        <p:nvSpPr>
          <p:cNvPr id="5" name="Content Placeholder 4">
            <a:extLst>
              <a:ext uri="{FF2B5EF4-FFF2-40B4-BE49-F238E27FC236}">
                <a16:creationId xmlns:a16="http://schemas.microsoft.com/office/drawing/2014/main" id="{CF8528B4-DA54-864E-B623-9179C1AFFD50}"/>
              </a:ext>
            </a:extLst>
          </p:cNvPr>
          <p:cNvSpPr>
            <a:spLocks noGrp="1"/>
          </p:cNvSpPr>
          <p:nvPr>
            <p:ph sz="half" idx="2"/>
          </p:nvPr>
        </p:nvSpPr>
        <p:spPr>
          <a:xfrm>
            <a:off x="6153150" y="1857196"/>
            <a:ext cx="5181600" cy="4030754"/>
          </a:xfrm>
        </p:spPr>
        <p:txBody>
          <a:bodyPr/>
          <a:lstStyle/>
          <a:p>
            <a:r>
              <a:rPr lang="en-US" dirty="0"/>
              <a:t>Manager of Instructional Design and Access</a:t>
            </a:r>
          </a:p>
          <a:p>
            <a:r>
              <a:rPr lang="en-US" dirty="0"/>
              <a:t>Runs a team of 9 designers, </a:t>
            </a:r>
            <a:r>
              <a:rPr lang="en-US" dirty="0" err="1"/>
              <a:t>ed</a:t>
            </a:r>
            <a:r>
              <a:rPr lang="en-US" dirty="0"/>
              <a:t>-techs, and students</a:t>
            </a:r>
          </a:p>
          <a:p>
            <a:r>
              <a:rPr lang="en-US" dirty="0"/>
              <a:t>Training for all 1,100+ instructional staff</a:t>
            </a:r>
          </a:p>
          <a:p>
            <a:r>
              <a:rPr lang="en-US" dirty="0"/>
              <a:t>Earlier life as an assistant professor of English and Political Science</a:t>
            </a:r>
          </a:p>
          <a:p>
            <a:pPr marL="0" indent="0">
              <a:buNone/>
            </a:pPr>
            <a:endParaRPr lang="en-US" dirty="0"/>
          </a:p>
          <a:p>
            <a:endParaRPr lang="en-US" dirty="0"/>
          </a:p>
        </p:txBody>
      </p:sp>
    </p:spTree>
    <p:extLst>
      <p:ext uri="{BB962C8B-B14F-4D97-AF65-F5344CB8AC3E}">
        <p14:creationId xmlns:p14="http://schemas.microsoft.com/office/powerpoint/2010/main" val="410454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4362EF-8338-1144-B608-7FA7C5B1E106}"/>
              </a:ext>
            </a:extLst>
          </p:cNvPr>
          <p:cNvSpPr>
            <a:spLocks noGrp="1"/>
          </p:cNvSpPr>
          <p:nvPr>
            <p:ph type="title"/>
          </p:nvPr>
        </p:nvSpPr>
        <p:spPr>
          <a:xfrm>
            <a:off x="838200" y="862917"/>
            <a:ext cx="6192520" cy="1325563"/>
          </a:xfrm>
        </p:spPr>
        <p:txBody>
          <a:bodyPr/>
          <a:lstStyle/>
          <a:p>
            <a:r>
              <a:rPr lang="en-US" dirty="0"/>
              <a:t>Wichita State University</a:t>
            </a:r>
          </a:p>
        </p:txBody>
      </p:sp>
      <p:sp>
        <p:nvSpPr>
          <p:cNvPr id="2" name="Content Placeholder 1">
            <a:extLst>
              <a:ext uri="{FF2B5EF4-FFF2-40B4-BE49-F238E27FC236}">
                <a16:creationId xmlns:a16="http://schemas.microsoft.com/office/drawing/2014/main" id="{8D696C08-9A6F-4449-89C3-D15D46EA0BEB}"/>
              </a:ext>
            </a:extLst>
          </p:cNvPr>
          <p:cNvSpPr>
            <a:spLocks noGrp="1"/>
          </p:cNvSpPr>
          <p:nvPr>
            <p:ph sz="half" idx="1"/>
          </p:nvPr>
        </p:nvSpPr>
        <p:spPr>
          <a:xfrm>
            <a:off x="838200" y="1962150"/>
            <a:ext cx="5181600" cy="4362450"/>
          </a:xfrm>
        </p:spPr>
        <p:txBody>
          <a:bodyPr>
            <a:normAutofit/>
          </a:bodyPr>
          <a:lstStyle/>
          <a:p>
            <a:r>
              <a:rPr lang="en-US" dirty="0"/>
              <a:t>Public 4-year university with 15,700 students (online and on-ground)</a:t>
            </a:r>
          </a:p>
          <a:p>
            <a:r>
              <a:rPr lang="en-US" dirty="0"/>
              <a:t>Doctoral Higher Research</a:t>
            </a:r>
          </a:p>
          <a:p>
            <a:r>
              <a:rPr lang="en-US" dirty="0"/>
              <a:t>40+ Masters degrees; 12 Doctoral degrees</a:t>
            </a:r>
          </a:p>
          <a:p>
            <a:r>
              <a:rPr lang="en-US" b="1" dirty="0"/>
              <a:t>Active “all content” agreement with the NFB (Deadline: Accessible by July, 2020)</a:t>
            </a:r>
          </a:p>
        </p:txBody>
      </p:sp>
      <p:pic>
        <p:nvPicPr>
          <p:cNvPr id="7" name="Content Placeholder 6" descr="Large group of students walking into the Rhatigan Student Center on a clear day in the fall.">
            <a:extLst>
              <a:ext uri="{FF2B5EF4-FFF2-40B4-BE49-F238E27FC236}">
                <a16:creationId xmlns:a16="http://schemas.microsoft.com/office/drawing/2014/main" id="{2EB25BFD-6CEE-C746-A355-1A9AD2413D6E}"/>
              </a:ext>
            </a:extLst>
          </p:cNvPr>
          <p:cNvPicPr>
            <a:picLocks noGrp="1" noChangeAspect="1"/>
          </p:cNvPicPr>
          <p:nvPr>
            <p:ph sz="half" idx="2"/>
          </p:nvPr>
        </p:nvPicPr>
        <p:blipFill>
          <a:blip r:embed="rId3"/>
          <a:stretch>
            <a:fillRect/>
          </a:stretch>
        </p:blipFill>
        <p:spPr>
          <a:xfrm>
            <a:off x="7378995" y="1357565"/>
            <a:ext cx="3274828" cy="4690584"/>
          </a:xfrm>
        </p:spPr>
      </p:pic>
    </p:spTree>
    <p:extLst>
      <p:ext uri="{BB962C8B-B14F-4D97-AF65-F5344CB8AC3E}">
        <p14:creationId xmlns:p14="http://schemas.microsoft.com/office/powerpoint/2010/main" val="383128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EC9B-DF68-FB46-A2EB-35B8C5F7B3DE}"/>
              </a:ext>
            </a:extLst>
          </p:cNvPr>
          <p:cNvSpPr>
            <a:spLocks noGrp="1"/>
          </p:cNvSpPr>
          <p:nvPr>
            <p:ph type="title"/>
          </p:nvPr>
        </p:nvSpPr>
        <p:spPr/>
        <p:txBody>
          <a:bodyPr/>
          <a:lstStyle/>
          <a:p>
            <a:r>
              <a:rPr lang="en-US" b="1" dirty="0"/>
              <a:t>Question</a:t>
            </a:r>
            <a:r>
              <a:rPr lang="en-US" dirty="0"/>
              <a:t>: What is accessibility? What are its goals?</a:t>
            </a:r>
          </a:p>
        </p:txBody>
      </p:sp>
      <p:sp>
        <p:nvSpPr>
          <p:cNvPr id="3" name="Text Placeholder 2">
            <a:extLst>
              <a:ext uri="{FF2B5EF4-FFF2-40B4-BE49-F238E27FC236}">
                <a16:creationId xmlns:a16="http://schemas.microsoft.com/office/drawing/2014/main" id="{E799206B-662B-BF41-B60F-8D7158E96D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1700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6408-D947-C740-B223-2D39A0F9C275}"/>
              </a:ext>
            </a:extLst>
          </p:cNvPr>
          <p:cNvSpPr>
            <a:spLocks noGrp="1"/>
          </p:cNvSpPr>
          <p:nvPr>
            <p:ph type="title"/>
          </p:nvPr>
        </p:nvSpPr>
        <p:spPr>
          <a:xfrm>
            <a:off x="838200" y="983456"/>
            <a:ext cx="5839047" cy="1325563"/>
          </a:xfrm>
        </p:spPr>
        <p:txBody>
          <a:bodyPr/>
          <a:lstStyle/>
          <a:p>
            <a:r>
              <a:rPr lang="en-US" dirty="0"/>
              <a:t>Accessibility is:</a:t>
            </a:r>
          </a:p>
        </p:txBody>
      </p:sp>
      <p:sp>
        <p:nvSpPr>
          <p:cNvPr id="3" name="Content Placeholder 2">
            <a:extLst>
              <a:ext uri="{FF2B5EF4-FFF2-40B4-BE49-F238E27FC236}">
                <a16:creationId xmlns:a16="http://schemas.microsoft.com/office/drawing/2014/main" id="{CB556134-49D3-DF43-9E7C-53A5F1F69EB8}"/>
              </a:ext>
            </a:extLst>
          </p:cNvPr>
          <p:cNvSpPr>
            <a:spLocks noGrp="1"/>
          </p:cNvSpPr>
          <p:nvPr>
            <p:ph idx="1"/>
          </p:nvPr>
        </p:nvSpPr>
        <p:spPr>
          <a:xfrm>
            <a:off x="838200" y="2309019"/>
            <a:ext cx="10515600" cy="3742660"/>
          </a:xfrm>
        </p:spPr>
        <p:txBody>
          <a:bodyPr>
            <a:normAutofit/>
          </a:bodyPr>
          <a:lstStyle/>
          <a:p>
            <a:pPr marL="0" indent="0" algn="ctr">
              <a:buNone/>
            </a:pPr>
            <a:r>
              <a:rPr lang="en-US" sz="5400" b="1" dirty="0"/>
              <a:t>Advance actions </a:t>
            </a:r>
            <a:r>
              <a:rPr lang="en-US" sz="5400" dirty="0"/>
              <a:t>that make information available to the </a:t>
            </a:r>
            <a:r>
              <a:rPr lang="en-US" sz="5400" b="1" dirty="0"/>
              <a:t>largest number </a:t>
            </a:r>
            <a:r>
              <a:rPr lang="en-US" sz="5400" dirty="0"/>
              <a:t>of people</a:t>
            </a:r>
          </a:p>
          <a:p>
            <a:pPr marL="0" indent="0" algn="ctr">
              <a:buNone/>
            </a:pPr>
            <a:r>
              <a:rPr lang="en-US" sz="5400" dirty="0"/>
              <a:t> </a:t>
            </a:r>
            <a:r>
              <a:rPr lang="en-US" sz="5400" b="1" dirty="0"/>
              <a:t>without further intervention</a:t>
            </a:r>
            <a:r>
              <a:rPr lang="en-US" sz="5400" dirty="0"/>
              <a:t>.</a:t>
            </a:r>
          </a:p>
        </p:txBody>
      </p:sp>
    </p:spTree>
    <p:extLst>
      <p:ext uri="{BB962C8B-B14F-4D97-AF65-F5344CB8AC3E}">
        <p14:creationId xmlns:p14="http://schemas.microsoft.com/office/powerpoint/2010/main" val="58561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1F5D-BF53-F844-AE40-BBFD02F34F12}"/>
              </a:ext>
            </a:extLst>
          </p:cNvPr>
          <p:cNvSpPr>
            <a:spLocks noGrp="1"/>
          </p:cNvSpPr>
          <p:nvPr>
            <p:ph type="title"/>
          </p:nvPr>
        </p:nvSpPr>
        <p:spPr>
          <a:xfrm>
            <a:off x="838200" y="983456"/>
            <a:ext cx="5318760" cy="1325563"/>
          </a:xfrm>
        </p:spPr>
        <p:txBody>
          <a:bodyPr/>
          <a:lstStyle/>
          <a:p>
            <a:r>
              <a:rPr lang="en-US" dirty="0"/>
              <a:t>Accessibility’s goal:</a:t>
            </a:r>
          </a:p>
        </p:txBody>
      </p:sp>
      <p:sp>
        <p:nvSpPr>
          <p:cNvPr id="3" name="Content Placeholder 2">
            <a:extLst>
              <a:ext uri="{FF2B5EF4-FFF2-40B4-BE49-F238E27FC236}">
                <a16:creationId xmlns:a16="http://schemas.microsoft.com/office/drawing/2014/main" id="{17AA1ADB-0537-944C-9A4D-18896BC222B4}"/>
              </a:ext>
            </a:extLst>
          </p:cNvPr>
          <p:cNvSpPr>
            <a:spLocks noGrp="1"/>
          </p:cNvSpPr>
          <p:nvPr>
            <p:ph idx="1"/>
          </p:nvPr>
        </p:nvSpPr>
        <p:spPr>
          <a:xfrm>
            <a:off x="838200" y="2309019"/>
            <a:ext cx="10515600" cy="3685381"/>
          </a:xfrm>
        </p:spPr>
        <p:txBody>
          <a:bodyPr>
            <a:normAutofit/>
          </a:bodyPr>
          <a:lstStyle/>
          <a:p>
            <a:pPr marL="0" indent="0" algn="ctr">
              <a:buNone/>
            </a:pPr>
            <a:r>
              <a:rPr lang="en-US" sz="6000" b="1" dirty="0"/>
              <a:t>All people </a:t>
            </a:r>
            <a:r>
              <a:rPr lang="en-US" sz="6000" dirty="0"/>
              <a:t>have the </a:t>
            </a:r>
            <a:r>
              <a:rPr lang="en-US" sz="6000" b="1" dirty="0"/>
              <a:t>same opportunity </a:t>
            </a:r>
            <a:r>
              <a:rPr lang="en-US" sz="6000" dirty="0"/>
              <a:t>to participate</a:t>
            </a:r>
            <a:r>
              <a:rPr lang="en-US" sz="6000" b="1" dirty="0"/>
              <a:t> fully </a:t>
            </a:r>
            <a:r>
              <a:rPr lang="en-US" sz="6000" dirty="0"/>
              <a:t>and </a:t>
            </a:r>
            <a:r>
              <a:rPr lang="en-US" sz="6000" b="1" dirty="0"/>
              <a:t>independently</a:t>
            </a:r>
            <a:r>
              <a:rPr lang="en-US" sz="6000" dirty="0"/>
              <a:t> in life.</a:t>
            </a:r>
          </a:p>
        </p:txBody>
      </p:sp>
    </p:spTree>
    <p:extLst>
      <p:ext uri="{BB962C8B-B14F-4D97-AF65-F5344CB8AC3E}">
        <p14:creationId xmlns:p14="http://schemas.microsoft.com/office/powerpoint/2010/main" val="2598536959"/>
      </p:ext>
    </p:extLst>
  </p:cSld>
  <p:clrMapOvr>
    <a:masterClrMapping/>
  </p:clrMapOvr>
</p:sld>
</file>

<file path=ppt/theme/theme1.xml><?xml version="1.0" encoding="utf-8"?>
<a:theme xmlns:a="http://schemas.openxmlformats.org/drawingml/2006/main" name="Office Theme">
  <a:themeElements>
    <a:clrScheme name="Custom 2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EAD Light Use" id="{B5B51FB9-C132-2641-90AD-76AAB1DFC2F9}" vid="{8CC6D51F-316C-9E49-9D71-CECFAC55AA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3123</TotalTime>
  <Words>2489</Words>
  <Application>Microsoft Macintosh PowerPoint</Application>
  <PresentationFormat>Widescreen</PresentationFormat>
  <Paragraphs>193</Paragraphs>
  <Slides>33</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Comprehensive Accessibility Training Means Training Everyone … Including Students</vt:lpstr>
      <vt:lpstr>KSARN.org/AHEAD2019/</vt:lpstr>
      <vt:lpstr>Conference Inclusion Statement</vt:lpstr>
      <vt:lpstr>Working together we will:</vt:lpstr>
      <vt:lpstr>Carolyn Speer</vt:lpstr>
      <vt:lpstr>Wichita State University</vt:lpstr>
      <vt:lpstr>Question: What is accessibility? What are its goals?</vt:lpstr>
      <vt:lpstr>Accessibility is:</vt:lpstr>
      <vt:lpstr>Accessibility’s goal:</vt:lpstr>
      <vt:lpstr>Wichita State’s accessibility goal:</vt:lpstr>
      <vt:lpstr>Accessibility is not accommodation:</vt:lpstr>
      <vt:lpstr>Question: What is the instructor’s role in accessibility (not accommodation)?</vt:lpstr>
      <vt:lpstr>WSU’s perspective of the instructor’s role:</vt:lpstr>
      <vt:lpstr>Question: Who is the instructor? (Is the “instructor of record” the only instructor?)</vt:lpstr>
      <vt:lpstr>Instructors are…</vt:lpstr>
      <vt:lpstr>Students often play an instructional role</vt:lpstr>
      <vt:lpstr>When students instruct:</vt:lpstr>
      <vt:lpstr>Students often perform  student support roles</vt:lpstr>
      <vt:lpstr>Other student activities</vt:lpstr>
      <vt:lpstr>If students instruct and perform student support roles, they require accessibility training.</vt:lpstr>
      <vt:lpstr>“Training” in a world designed for educating</vt:lpstr>
      <vt:lpstr>Question: What would you do if you had to train everybody on your campus, including students?</vt:lpstr>
      <vt:lpstr>What we tried</vt:lpstr>
      <vt:lpstr>What we did</vt:lpstr>
      <vt:lpstr>KSARN</vt:lpstr>
      <vt:lpstr>The student courses and topics 1 of 3</vt:lpstr>
      <vt:lpstr>The student courses and topics 2 of 3</vt:lpstr>
      <vt:lpstr>The student courses and topics 3 of 3</vt:lpstr>
      <vt:lpstr>Question: What are we missing?</vt:lpstr>
      <vt:lpstr>Why are we doing this?</vt:lpstr>
      <vt:lpstr>KSARN partners</vt:lpstr>
      <vt:lpstr>Work together</vt:lpstr>
      <vt:lpstr>Questions?  And also…</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Thornton</dc:creator>
  <cp:lastModifiedBy>Speer, Carolyn</cp:lastModifiedBy>
  <cp:revision>26</cp:revision>
  <dcterms:created xsi:type="dcterms:W3CDTF">2019-04-26T03:56:35Z</dcterms:created>
  <dcterms:modified xsi:type="dcterms:W3CDTF">2019-07-11T20:54:39Z</dcterms:modified>
</cp:coreProperties>
</file>